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81" r:id="rId2"/>
    <p:sldId id="504" r:id="rId3"/>
    <p:sldId id="505" r:id="rId4"/>
    <p:sldId id="506" r:id="rId5"/>
    <p:sldId id="507" r:id="rId6"/>
    <p:sldId id="508" r:id="rId7"/>
    <p:sldId id="509" r:id="rId8"/>
    <p:sldId id="474" r:id="rId9"/>
    <p:sldId id="613" r:id="rId10"/>
    <p:sldId id="623" r:id="rId11"/>
    <p:sldId id="622" r:id="rId12"/>
    <p:sldId id="617" r:id="rId13"/>
    <p:sldId id="620" r:id="rId14"/>
    <p:sldId id="616" r:id="rId15"/>
    <p:sldId id="625" r:id="rId16"/>
    <p:sldId id="621" r:id="rId17"/>
    <p:sldId id="627" r:id="rId18"/>
    <p:sldId id="626" r:id="rId19"/>
    <p:sldId id="615" r:id="rId20"/>
    <p:sldId id="619" r:id="rId21"/>
    <p:sldId id="614" r:id="rId22"/>
    <p:sldId id="511" r:id="rId23"/>
    <p:sldId id="618" r:id="rId24"/>
    <p:sldId id="487" r:id="rId25"/>
    <p:sldId id="624" r:id="rId26"/>
    <p:sldId id="578" r:id="rId27"/>
    <p:sldId id="498" r:id="rId28"/>
    <p:sldId id="499" r:id="rId29"/>
    <p:sldId id="500" r:id="rId30"/>
    <p:sldId id="501" r:id="rId31"/>
    <p:sldId id="554" r:id="rId32"/>
    <p:sldId id="555" r:id="rId33"/>
    <p:sldId id="502" r:id="rId34"/>
    <p:sldId id="629" r:id="rId35"/>
    <p:sldId id="529" r:id="rId36"/>
    <p:sldId id="540" r:id="rId37"/>
    <p:sldId id="539" r:id="rId38"/>
    <p:sldId id="553" r:id="rId39"/>
    <p:sldId id="630" r:id="rId40"/>
    <p:sldId id="580" r:id="rId41"/>
    <p:sldId id="581" r:id="rId42"/>
    <p:sldId id="582" r:id="rId43"/>
    <p:sldId id="583" r:id="rId44"/>
    <p:sldId id="631" r:id="rId45"/>
    <p:sldId id="632" r:id="rId46"/>
    <p:sldId id="633" r:id="rId47"/>
    <p:sldId id="634" r:id="rId48"/>
    <p:sldId id="635" r:id="rId49"/>
    <p:sldId id="607" r:id="rId50"/>
    <p:sldId id="608" r:id="rId51"/>
    <p:sldId id="590" r:id="rId52"/>
    <p:sldId id="591" r:id="rId53"/>
    <p:sldId id="592" r:id="rId54"/>
    <p:sldId id="593" r:id="rId55"/>
    <p:sldId id="594" r:id="rId56"/>
    <p:sldId id="595" r:id="rId57"/>
    <p:sldId id="596" r:id="rId58"/>
    <p:sldId id="597" r:id="rId59"/>
    <p:sldId id="598" r:id="rId60"/>
    <p:sldId id="609" r:id="rId61"/>
    <p:sldId id="600" r:id="rId62"/>
    <p:sldId id="612" r:id="rId63"/>
    <p:sldId id="601" r:id="rId64"/>
    <p:sldId id="602" r:id="rId65"/>
    <p:sldId id="603" r:id="rId66"/>
    <p:sldId id="604" r:id="rId67"/>
    <p:sldId id="605" r:id="rId68"/>
    <p:sldId id="392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2A6CC06-0383-4DAE-9F54-369D7E03A7AD}">
          <p14:sldIdLst>
            <p14:sldId id="281"/>
          </p14:sldIdLst>
        </p14:section>
        <p14:section name="Intro" id="{24FA292E-201F-4587-B81A-AE56BA27838C}">
          <p14:sldIdLst>
            <p14:sldId id="504"/>
            <p14:sldId id="505"/>
            <p14:sldId id="506"/>
            <p14:sldId id="507"/>
            <p14:sldId id="508"/>
            <p14:sldId id="509"/>
            <p14:sldId id="474"/>
          </p14:sldIdLst>
        </p14:section>
        <p14:section name="데이터 분석 다시보기" id="{96A295EB-F3D1-4C0F-B442-BC8B19B50D1E}">
          <p14:sldIdLst>
            <p14:sldId id="613"/>
            <p14:sldId id="623"/>
            <p14:sldId id="622"/>
            <p14:sldId id="617"/>
            <p14:sldId id="620"/>
            <p14:sldId id="616"/>
            <p14:sldId id="625"/>
            <p14:sldId id="621"/>
            <p14:sldId id="627"/>
            <p14:sldId id="626"/>
            <p14:sldId id="615"/>
            <p14:sldId id="619"/>
            <p14:sldId id="614"/>
            <p14:sldId id="511"/>
            <p14:sldId id="618"/>
            <p14:sldId id="487"/>
            <p14:sldId id="624"/>
          </p14:sldIdLst>
        </p14:section>
        <p14:section name="Project 1" id="{42D80DE9-6D7E-49C1-BCE0-9A17F2E7AC04}">
          <p14:sldIdLst>
            <p14:sldId id="578"/>
            <p14:sldId id="498"/>
            <p14:sldId id="499"/>
            <p14:sldId id="500"/>
            <p14:sldId id="501"/>
            <p14:sldId id="554"/>
            <p14:sldId id="555"/>
            <p14:sldId id="502"/>
            <p14:sldId id="629"/>
            <p14:sldId id="529"/>
            <p14:sldId id="540"/>
            <p14:sldId id="539"/>
            <p14:sldId id="553"/>
            <p14:sldId id="630"/>
          </p14:sldIdLst>
        </p14:section>
        <p14:section name="Project 2" id="{55D94B49-2DC4-432F-8A5B-20BD21B8D864}">
          <p14:sldIdLst>
            <p14:sldId id="580"/>
            <p14:sldId id="581"/>
            <p14:sldId id="582"/>
            <p14:sldId id="583"/>
            <p14:sldId id="631"/>
            <p14:sldId id="632"/>
            <p14:sldId id="633"/>
            <p14:sldId id="634"/>
            <p14:sldId id="635"/>
            <p14:sldId id="607"/>
            <p14:sldId id="608"/>
            <p14:sldId id="590"/>
            <p14:sldId id="591"/>
            <p14:sldId id="592"/>
          </p14:sldIdLst>
        </p14:section>
        <p14:section name="Project 3" id="{782114C3-3A10-4B1A-9B68-AB81D9CE0AAB}">
          <p14:sldIdLst>
            <p14:sldId id="593"/>
            <p14:sldId id="594"/>
            <p14:sldId id="595"/>
            <p14:sldId id="596"/>
            <p14:sldId id="597"/>
            <p14:sldId id="598"/>
            <p14:sldId id="609"/>
            <p14:sldId id="600"/>
            <p14:sldId id="612"/>
            <p14:sldId id="601"/>
            <p14:sldId id="602"/>
            <p14:sldId id="603"/>
            <p14:sldId id="604"/>
            <p14:sldId id="605"/>
          </p14:sldIdLst>
        </p14:section>
        <p14:section name="Summary" id="{0610D3D3-A5FE-485F-A70B-F3BC47051131}">
          <p14:sldIdLst>
            <p14:sldId id="3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onpyo Jun" initials="JJ" lastIdx="3" clrIdx="0">
    <p:extLst>
      <p:ext uri="{19B8F6BF-5375-455C-9EA6-DF929625EA0E}">
        <p15:presenceInfo xmlns:p15="http://schemas.microsoft.com/office/powerpoint/2012/main" userId="Joonpyo J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F9DE"/>
    <a:srgbClr val="D8F2DC"/>
    <a:srgbClr val="FFD8C5"/>
    <a:srgbClr val="3DBCD2"/>
    <a:srgbClr val="F5FBFC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B2945-12DE-4603-BF7E-93FCF9872CE0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17F87-1620-4419-8E49-EE32DFD1E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769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553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234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19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89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144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411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1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070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709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119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43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44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81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5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690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정렬 후 데이터의 중앙 </a:t>
            </a:r>
            <a:r>
              <a:rPr lang="en-US" altLang="ko-KR" dirty="0"/>
              <a:t>2</a:t>
            </a:r>
            <a:r>
              <a:rPr lang="ko-KR" altLang="en-US" dirty="0"/>
              <a:t>개 값 하이라이트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574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927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분산</a:t>
            </a:r>
            <a:r>
              <a:rPr lang="en-US" altLang="ko-KR" dirty="0"/>
              <a:t>, </a:t>
            </a:r>
            <a:r>
              <a:rPr lang="ko-KR" altLang="en-US" dirty="0"/>
              <a:t>표준편차 계산하는 문제 구상 </a:t>
            </a:r>
            <a:r>
              <a:rPr lang="en-US" altLang="ko-KR" dirty="0"/>
              <a:t>(</a:t>
            </a:r>
            <a:r>
              <a:rPr lang="ko-KR" altLang="en-US" dirty="0"/>
              <a:t>실제 계산 </a:t>
            </a:r>
            <a:r>
              <a:rPr lang="en-US" altLang="ko-KR" dirty="0"/>
              <a:t>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804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분산</a:t>
            </a:r>
            <a:r>
              <a:rPr lang="en-US" altLang="ko-KR" dirty="0"/>
              <a:t>, </a:t>
            </a:r>
            <a:r>
              <a:rPr lang="ko-KR" altLang="en-US" dirty="0"/>
              <a:t>표준편차 계산하는 문제 구상 </a:t>
            </a:r>
            <a:r>
              <a:rPr lang="en-US" altLang="ko-KR" dirty="0"/>
              <a:t>(</a:t>
            </a:r>
            <a:r>
              <a:rPr lang="ko-KR" altLang="en-US" dirty="0"/>
              <a:t>실제 계산 </a:t>
            </a:r>
            <a:r>
              <a:rPr lang="en-US" altLang="ko-KR" dirty="0"/>
              <a:t>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737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48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5198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63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693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625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492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347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633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6238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867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4986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정렬 후 데이터의 중앙 </a:t>
            </a:r>
            <a:r>
              <a:rPr lang="en-US" altLang="ko-KR" dirty="0"/>
              <a:t>2</a:t>
            </a:r>
            <a:r>
              <a:rPr lang="ko-KR" altLang="en-US" dirty="0"/>
              <a:t>개 값 하이라이트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3885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649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분산</a:t>
            </a:r>
            <a:r>
              <a:rPr lang="en-US" altLang="ko-KR" dirty="0"/>
              <a:t>, </a:t>
            </a:r>
            <a:r>
              <a:rPr lang="ko-KR" altLang="en-US" dirty="0"/>
              <a:t>표준편차 계산하는 문제 구상 </a:t>
            </a:r>
            <a:r>
              <a:rPr lang="en-US" altLang="ko-KR" dirty="0"/>
              <a:t>(</a:t>
            </a:r>
            <a:r>
              <a:rPr lang="ko-KR" altLang="en-US" dirty="0"/>
              <a:t>실제 계산 </a:t>
            </a:r>
            <a:r>
              <a:rPr lang="en-US" altLang="ko-KR" dirty="0"/>
              <a:t>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634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881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분산</a:t>
            </a:r>
            <a:r>
              <a:rPr lang="en-US" altLang="ko-KR" dirty="0"/>
              <a:t>, </a:t>
            </a:r>
            <a:r>
              <a:rPr lang="ko-KR" altLang="en-US" dirty="0"/>
              <a:t>표준편차 계산하는 문제 구상 </a:t>
            </a:r>
            <a:r>
              <a:rPr lang="en-US" altLang="ko-KR" dirty="0"/>
              <a:t>(</a:t>
            </a:r>
            <a:r>
              <a:rPr lang="ko-KR" altLang="en-US" dirty="0"/>
              <a:t>실제 계산 </a:t>
            </a:r>
            <a:r>
              <a:rPr lang="en-US" altLang="ko-KR" dirty="0"/>
              <a:t>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3677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404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1944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6419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9184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8673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1537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482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2467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98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5552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9655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정렬 후 데이터의 중앙 </a:t>
            </a:r>
            <a:r>
              <a:rPr lang="en-US" altLang="ko-KR" dirty="0"/>
              <a:t>2</a:t>
            </a:r>
            <a:r>
              <a:rPr lang="ko-KR" altLang="en-US" dirty="0"/>
              <a:t>개 값 하이라이트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502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8019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분산</a:t>
            </a:r>
            <a:r>
              <a:rPr lang="en-US" altLang="ko-KR" dirty="0"/>
              <a:t>, </a:t>
            </a:r>
            <a:r>
              <a:rPr lang="ko-KR" altLang="en-US" dirty="0"/>
              <a:t>표준편차 계산하는 문제 구상 </a:t>
            </a:r>
            <a:r>
              <a:rPr lang="en-US" altLang="ko-KR" dirty="0"/>
              <a:t>(</a:t>
            </a:r>
            <a:r>
              <a:rPr lang="ko-KR" altLang="en-US" dirty="0"/>
              <a:t>실제 계산 </a:t>
            </a:r>
            <a:r>
              <a:rPr lang="en-US" altLang="ko-KR" dirty="0"/>
              <a:t>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560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분산</a:t>
            </a:r>
            <a:r>
              <a:rPr lang="en-US" altLang="ko-KR" dirty="0"/>
              <a:t>, </a:t>
            </a:r>
            <a:r>
              <a:rPr lang="ko-KR" altLang="en-US" dirty="0"/>
              <a:t>표준편차 계산하는 문제 구상 </a:t>
            </a:r>
            <a:r>
              <a:rPr lang="en-US" altLang="ko-KR" dirty="0"/>
              <a:t>(</a:t>
            </a:r>
            <a:r>
              <a:rPr lang="ko-KR" altLang="en-US" dirty="0"/>
              <a:t>실제 계산 </a:t>
            </a:r>
            <a:r>
              <a:rPr lang="en-US" altLang="ko-KR" dirty="0"/>
              <a:t>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351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521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765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00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26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F3385-C0D1-4FA4-A600-2027FA32B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DFEAAA-A048-4446-8FC2-614C529A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C04C9E-36D3-40AD-8814-725FE50E0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51C423-56DE-4F7F-BB4E-0D80A9AB5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9E877E-AE25-4616-B8F9-1E048F66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891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F46A6-2BCC-4D17-9D44-F6DE0479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8CE0E1-DCD0-434F-B01B-BC4E9B2F1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EED91-CD55-4576-A683-E876C5247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675D2-B555-41A1-99F0-8AFF4303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43406-A3A0-4A2D-A8CA-E1DC901C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60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C4690F-42D8-43B0-97BD-BF349A6B6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6EDAB0-54CA-44BE-8691-ABC48DECE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FE18F-3B29-4D24-A9DE-9C023370F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EDB9C5-D110-4DE2-88C4-6049C244A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9E0462-E5BB-40CA-A2FA-97DA8BF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97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58E68-96AA-43E7-80FB-81E23DE6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C05EDF-1152-4D01-928D-992F1B001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EFB1C2-FC6D-402F-A69F-4EFC43FF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CB33DC-D1EB-4A56-8069-3148C8EB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5BDDC-9DEE-4512-A02D-56C04D56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76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5AE22-52FE-4C24-A982-62A708728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56B0B-EE27-43ED-8910-25EDB895B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95015B-C173-4958-8DE1-3BAD95EC9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092BE2-ECBE-4779-8865-21303B02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3A51FF-D268-4827-9816-F0E0FFC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28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B171E-695F-4E2A-9922-F0E8632F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B702AC-5D20-448F-8357-9AE50C208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646820-372B-4DA8-A9B7-075D7C766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02F3CE-7315-4E93-A42D-3E89769AF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B161B1-DF3D-4886-9966-CFF0FA93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E82766-406C-478B-8B9F-4CB36FC8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246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81CD8-5D8E-459B-A622-B6B1A62A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10F4C6-7A95-47C2-B830-21BF1F499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FFC7BC-39C9-4669-AFFD-A00F0E53D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F3AB9B-5694-464A-8F80-1FC7AB528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EA78A9-30B3-4099-9990-DDC4EB02E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C5A7DA-61A9-4F41-BA99-AF9950089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10EA79-C29E-471D-9153-D13F46B97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968A27-A1C8-4956-9CCF-4775318E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395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EB7333-F752-4A15-9F51-72D1A56A1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9B3CAC-EAF4-49AC-82A5-B3DEBE0F6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5DA16C-B77B-47AA-89FC-E05EC96E7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90F6DB-0106-4386-ADF2-2C88F7B6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904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8529BC-D05C-463C-8210-3C1F7F782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C81D4A-0CAD-4BA0-AA62-CDA3BC84F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0A6CF-DB40-4CB2-8317-05497EF0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775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40BF8-45DA-4B1A-9D21-EF295B252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1F1801-C304-42A0-8BCC-5EC11FAE6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CC40B7-DC9B-4910-9B57-261D7C16D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98BC56-CF8B-412A-A9AE-A72CDA89B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492CFC-656A-43F4-AE11-45D9EE398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3CD4E8-E58A-4216-95E1-E4B13355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954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FDFD9-3332-470E-BBAF-1CFC99704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8DE136-7D6F-462B-BBB5-2A03AC4F9D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1BD222-2A7D-4923-B1AE-8C047F2CD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0FD833-4E17-427B-8331-969721D13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39EA0B-42EC-4421-95AB-29EA78DDE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0F7FFA-2B52-4C83-81BE-7B3804704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5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C74EEB-2EC0-4F45-BD12-F7599B2E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1897F-1B18-4F44-8AE8-E5DF7FC44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9FE715-D58F-4C9B-9A58-BB903C788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D50868-906C-450C-9EAE-ACFC0D171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165154-5FFE-4872-BB09-134055C68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516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10" Type="http://schemas.microsoft.com/office/2007/relationships/hdphoto" Target="../media/hdphoto3.wdp"/><Relationship Id="rId4" Type="http://schemas.openxmlformats.org/officeDocument/2006/relationships/image" Target="../media/image14.jpe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5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3.png"/><Relationship Id="rId9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4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5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0.jpg"/><Relationship Id="rId10" Type="http://schemas.openxmlformats.org/officeDocument/2006/relationships/image" Target="../media/image40.jpg"/><Relationship Id="rId4" Type="http://schemas.openxmlformats.org/officeDocument/2006/relationships/image" Target="../media/image3.png"/><Relationship Id="rId9" Type="http://schemas.openxmlformats.org/officeDocument/2006/relationships/image" Target="../media/image3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4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6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5.pn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5" Type="http://schemas.openxmlformats.org/officeDocument/2006/relationships/image" Target="../media/image20.jp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B0AA234-54B4-4FDE-8038-37246769F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DC2D89-C787-48E3-98ED-F3755C894B00}"/>
              </a:ext>
            </a:extLst>
          </p:cNvPr>
          <p:cNvSpPr/>
          <p:nvPr/>
        </p:nvSpPr>
        <p:spPr>
          <a:xfrm>
            <a:off x="0" y="0"/>
            <a:ext cx="6096000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 {Chapter Cover}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89E3-F058-4ED3-B6FE-C488D11E58FB}"/>
              </a:ext>
            </a:extLst>
          </p:cNvPr>
          <p:cNvSpPr txBox="1"/>
          <p:nvPr/>
        </p:nvSpPr>
        <p:spPr>
          <a:xfrm>
            <a:off x="4186089" y="3178518"/>
            <a:ext cx="556505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미니 프로젝트</a:t>
            </a:r>
          </a:p>
        </p:txBody>
      </p:sp>
    </p:spTree>
    <p:extLst>
      <p:ext uri="{BB962C8B-B14F-4D97-AF65-F5344CB8AC3E}">
        <p14:creationId xmlns:p14="http://schemas.microsoft.com/office/powerpoint/2010/main" val="283623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 </a:t>
            </a:r>
            <a:r>
              <a:rPr lang="ko-KR" altLang="en-US" dirty="0">
                <a:solidFill>
                  <a:schemeClr val="tx1"/>
                </a:solidFill>
              </a:rPr>
              <a:t>데이터 분석의 결과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875394" y="2252173"/>
            <a:ext cx="5026921" cy="2959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분석은 데이터에 통계적인 기법을 사용</a:t>
            </a:r>
            <a:r>
              <a:rPr lang="en-US" altLang="ko-KR" sz="1400" dirty="0"/>
              <a:t>,</a:t>
            </a:r>
            <a:r>
              <a:rPr lang="ko-KR" altLang="en-US" sz="1400" dirty="0"/>
              <a:t> 분석하여 의미 있는 결과를 이끌어내는 것이라는 점을 배웠습니다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이러한 결과는 크게 두가지로 나누어집니다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&lt;b&gt;·&lt;/b&gt; </a:t>
            </a:r>
            <a:r>
              <a:rPr lang="ko-KR" altLang="en-US" sz="1400" dirty="0">
                <a:latin typeface="+mn-ea"/>
              </a:rPr>
              <a:t>데이터의 의미 해석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&lt;b&gt;·&lt;/b&gt; </a:t>
            </a:r>
            <a:r>
              <a:rPr lang="ko-KR" altLang="en-US" sz="1400" dirty="0">
                <a:latin typeface="+mn-ea"/>
              </a:rPr>
              <a:t>예측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미래의 사건이나 결과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데이터의 의미를 해석한다는 것이 어떠한 뜻인지</a:t>
            </a:r>
            <a:r>
              <a:rPr lang="en-US" altLang="ko-KR" sz="1400" dirty="0"/>
              <a:t>,</a:t>
            </a:r>
            <a:r>
              <a:rPr lang="ko-KR" altLang="en-US" sz="1400" dirty="0"/>
              <a:t> 분석 결과를 바탕으로 어떠한 예측이 이루어지는지 함께 알아봅시다</a:t>
            </a:r>
            <a:r>
              <a:rPr lang="en-US" altLang="ko-KR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정의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088956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통계적인 기법으로 숫자를 얻어내는 것 못지않게 숫자를 해석하는 능력도 중요합니다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 수업에서 다양한 데이터분석 경험을 통해 해석하는 능력을 키워보도록 해요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CE954D-B7E6-4B03-AA2A-0D62AC19BF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67"/>
          <a:stretch/>
        </p:blipFill>
        <p:spPr>
          <a:xfrm>
            <a:off x="8487977" y="1769180"/>
            <a:ext cx="1678116" cy="20766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1777A4-F942-402F-9B45-D7BF8A54EB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445" r="-219" b="-445"/>
          <a:stretch/>
        </p:blipFill>
        <p:spPr>
          <a:xfrm>
            <a:off x="8128709" y="4126328"/>
            <a:ext cx="2035692" cy="20766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4D51A8-EA4C-4E1C-9D9E-0FB125E2BB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4" t="-3558" r="36260" b="3558"/>
          <a:stretch/>
        </p:blipFill>
        <p:spPr>
          <a:xfrm>
            <a:off x="9415646" y="3030244"/>
            <a:ext cx="2253673" cy="2076679"/>
          </a:xfrm>
          <a:prstGeom prst="rect">
            <a:avLst/>
          </a:prstGeom>
        </p:spPr>
      </p:pic>
      <p:sp>
        <p:nvSpPr>
          <p:cNvPr id="18" name="굽은 화살표 39">
            <a:extLst>
              <a:ext uri="{FF2B5EF4-FFF2-40B4-BE49-F238E27FC236}">
                <a16:creationId xmlns:a16="http://schemas.microsoft.com/office/drawing/2014/main" id="{D7A2D5E5-BEEF-4339-A2BE-C5537A3B5801}"/>
              </a:ext>
            </a:extLst>
          </p:cNvPr>
          <p:cNvSpPr/>
          <p:nvPr/>
        </p:nvSpPr>
        <p:spPr>
          <a:xfrm rot="5400000">
            <a:off x="10285925" y="2682356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굽은 화살표 40">
            <a:extLst>
              <a:ext uri="{FF2B5EF4-FFF2-40B4-BE49-F238E27FC236}">
                <a16:creationId xmlns:a16="http://schemas.microsoft.com/office/drawing/2014/main" id="{EC814411-DECC-4069-AE8D-EBBEFDA1956F}"/>
              </a:ext>
            </a:extLst>
          </p:cNvPr>
          <p:cNvSpPr/>
          <p:nvPr/>
        </p:nvSpPr>
        <p:spPr>
          <a:xfrm rot="10800000">
            <a:off x="10272483" y="5247467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634E66-E963-4B70-9FFF-1469329BA2B4}"/>
              </a:ext>
            </a:extLst>
          </p:cNvPr>
          <p:cNvSpPr/>
          <p:nvPr/>
        </p:nvSpPr>
        <p:spPr>
          <a:xfrm>
            <a:off x="7811589" y="1532709"/>
            <a:ext cx="4305414" cy="4809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775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" y="122337"/>
            <a:ext cx="12193200" cy="6604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20" y="1466233"/>
            <a:ext cx="839675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분석에 대한 설명 중 </a:t>
            </a:r>
            <a:r>
              <a:rPr lang="ko-KR" altLang="en-US" sz="1600" u="sng" dirty="0"/>
              <a:t>잘못된</a:t>
            </a:r>
            <a:r>
              <a:rPr lang="ko-KR" altLang="en-US" sz="1600" dirty="0"/>
              <a:t> 설명을 찾아봅시다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p.9 Check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20" y="955147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정의 확인하기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2939845" y="2497394"/>
            <a:ext cx="8032325" cy="338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42164" y="3084945"/>
            <a:ext cx="4799868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빅데이터를 분석하는 과정이다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42163" y="3753357"/>
            <a:ext cx="47998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데이터의 의미와 </a:t>
            </a:r>
            <a:r>
              <a:rPr lang="ko-KR" altLang="en-US" sz="1600">
                <a:solidFill>
                  <a:schemeClr val="tx1"/>
                </a:solidFill>
              </a:rPr>
              <a:t>관계를 파악하기 위해 </a:t>
            </a:r>
            <a:r>
              <a:rPr lang="ko-KR" altLang="en-US" sz="1600" dirty="0">
                <a:solidFill>
                  <a:schemeClr val="tx1"/>
                </a:solidFill>
              </a:rPr>
              <a:t>실시한다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39239" y="4409342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인공지능과 관계없는 학문이다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39239" y="5065327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통계 기법을 적용하여 분석한다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3711529" y="452043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6703" y="6247384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인공지능이 상황을 예측하는 것은 많은 데이터를 분석한 결과입니다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따라서 데이터 분석과 인공지능은 매우 밀접하게 연관되어 있다고 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3693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 </a:t>
            </a:r>
            <a:r>
              <a:rPr lang="ko-KR" altLang="en-US" dirty="0">
                <a:solidFill>
                  <a:schemeClr val="tx1"/>
                </a:solidFill>
              </a:rPr>
              <a:t>데이터 분석의 결과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875394" y="2252173"/>
            <a:ext cx="5026921" cy="2959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분석은 데이터에 통계적인 기법을 사용</a:t>
            </a:r>
            <a:r>
              <a:rPr lang="en-US" altLang="ko-KR" sz="1400" dirty="0"/>
              <a:t>,</a:t>
            </a:r>
            <a:r>
              <a:rPr lang="ko-KR" altLang="en-US" sz="1400" dirty="0"/>
              <a:t> 분석하여 의미 있는 결과를 이끌어내는 것이라는 점을 배웠습니다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이러한 결과는 크게 두가지로 나누어집니다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&lt;b&gt;·&lt;/b&gt; </a:t>
            </a:r>
            <a:r>
              <a:rPr lang="ko-KR" altLang="en-US" sz="1400" dirty="0">
                <a:latin typeface="+mn-ea"/>
              </a:rPr>
              <a:t>데이터의 의미 해석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&lt;b&gt;·&lt;/b&gt; </a:t>
            </a:r>
            <a:r>
              <a:rPr lang="ko-KR" altLang="en-US" sz="1400" dirty="0">
                <a:latin typeface="+mn-ea"/>
              </a:rPr>
              <a:t>예측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미래의 사건이나 결과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데이터의 의미를 해석한다는 것이 어떠한 뜻인지</a:t>
            </a:r>
            <a:r>
              <a:rPr lang="en-US" altLang="ko-KR" sz="1400" dirty="0"/>
              <a:t>,</a:t>
            </a:r>
            <a:r>
              <a:rPr lang="ko-KR" altLang="en-US" sz="1400" dirty="0"/>
              <a:t> 분석 결과를 바탕으로 어떠한 예측이 이루어지는지 함께 알아봅시다</a:t>
            </a:r>
            <a:r>
              <a:rPr lang="en-US" altLang="ko-KR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수집의 결과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088956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통계적인 기법으로 숫자를 얻어내는 것 못지않게 숫자를 해석하는 능력도 중요합니다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 수업에서 다양한 데이터분석 경험을 통해 해석하는 능력을 키워보도록 해요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CE954D-B7E6-4B03-AA2A-0D62AC19BF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67"/>
          <a:stretch/>
        </p:blipFill>
        <p:spPr>
          <a:xfrm>
            <a:off x="8487977" y="1769180"/>
            <a:ext cx="1678116" cy="20766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1777A4-F942-402F-9B45-D7BF8A54EB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445" r="-219" b="-445"/>
          <a:stretch/>
        </p:blipFill>
        <p:spPr>
          <a:xfrm>
            <a:off x="8128709" y="4126328"/>
            <a:ext cx="2035692" cy="20766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4D51A8-EA4C-4E1C-9D9E-0FB125E2BB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4" t="-3558" r="36260" b="3558"/>
          <a:stretch/>
        </p:blipFill>
        <p:spPr>
          <a:xfrm>
            <a:off x="9415646" y="3030244"/>
            <a:ext cx="2253673" cy="2076679"/>
          </a:xfrm>
          <a:prstGeom prst="rect">
            <a:avLst/>
          </a:prstGeom>
        </p:spPr>
      </p:pic>
      <p:sp>
        <p:nvSpPr>
          <p:cNvPr id="18" name="굽은 화살표 39">
            <a:extLst>
              <a:ext uri="{FF2B5EF4-FFF2-40B4-BE49-F238E27FC236}">
                <a16:creationId xmlns:a16="http://schemas.microsoft.com/office/drawing/2014/main" id="{D7A2D5E5-BEEF-4339-A2BE-C5537A3B5801}"/>
              </a:ext>
            </a:extLst>
          </p:cNvPr>
          <p:cNvSpPr/>
          <p:nvPr/>
        </p:nvSpPr>
        <p:spPr>
          <a:xfrm rot="5400000">
            <a:off x="10285925" y="2682356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굽은 화살표 40">
            <a:extLst>
              <a:ext uri="{FF2B5EF4-FFF2-40B4-BE49-F238E27FC236}">
                <a16:creationId xmlns:a16="http://schemas.microsoft.com/office/drawing/2014/main" id="{EC814411-DECC-4069-AE8D-EBBEFDA1956F}"/>
              </a:ext>
            </a:extLst>
          </p:cNvPr>
          <p:cNvSpPr/>
          <p:nvPr/>
        </p:nvSpPr>
        <p:spPr>
          <a:xfrm rot="10800000">
            <a:off x="10272483" y="5247467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634E66-E963-4B70-9FFF-1469329BA2B4}"/>
              </a:ext>
            </a:extLst>
          </p:cNvPr>
          <p:cNvSpPr/>
          <p:nvPr/>
        </p:nvSpPr>
        <p:spPr>
          <a:xfrm>
            <a:off x="7811589" y="1532709"/>
            <a:ext cx="4305414" cy="4809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04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" y="122337"/>
            <a:ext cx="12193200" cy="6604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20" y="1466233"/>
            <a:ext cx="839675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분석에 대한 설명 중 </a:t>
            </a:r>
            <a:r>
              <a:rPr lang="ko-KR" altLang="en-US" sz="1600" u="sng" dirty="0"/>
              <a:t>잘못된</a:t>
            </a:r>
            <a:r>
              <a:rPr lang="ko-KR" altLang="en-US" sz="1600" dirty="0"/>
              <a:t> 설명을 찾아봅시다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p.9 Check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20" y="955147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 이해하기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2939845" y="2497394"/>
            <a:ext cx="8032325" cy="338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42164" y="3084945"/>
            <a:ext cx="4799868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빅데이터를 분석하는 과정이다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42163" y="3753357"/>
            <a:ext cx="47998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데이터의 의미와 </a:t>
            </a:r>
            <a:r>
              <a:rPr lang="ko-KR" altLang="en-US" sz="1600">
                <a:solidFill>
                  <a:schemeClr val="tx1"/>
                </a:solidFill>
              </a:rPr>
              <a:t>관계를 파악하기 위해 </a:t>
            </a:r>
            <a:r>
              <a:rPr lang="ko-KR" altLang="en-US" sz="1600" dirty="0">
                <a:solidFill>
                  <a:schemeClr val="tx1"/>
                </a:solidFill>
              </a:rPr>
              <a:t>실시한다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39239" y="4409342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인공지능과 관계없는 학문이다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39239" y="5065327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통계 기법을 적용하여 분석한다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3711529" y="452043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6703" y="6247384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인공지능이 상황을 예측하는 것은 많은 데이터를 분석한 결과입니다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따라서 데이터 분석과 인공지능은 매우 밀접하게 연관되어 있다고 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57447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 </a:t>
            </a:r>
            <a:r>
              <a:rPr lang="ko-KR" altLang="en-US" dirty="0">
                <a:solidFill>
                  <a:schemeClr val="tx1"/>
                </a:solidFill>
              </a:rPr>
              <a:t>데이터 분석의 결과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875394" y="2252173"/>
            <a:ext cx="5026921" cy="2959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분석은 데이터에 통계적인 기법을 사용</a:t>
            </a:r>
            <a:r>
              <a:rPr lang="en-US" altLang="ko-KR" sz="1400" dirty="0"/>
              <a:t>,</a:t>
            </a:r>
            <a:r>
              <a:rPr lang="ko-KR" altLang="en-US" sz="1400" dirty="0"/>
              <a:t> 분석하여 의미 있는 결과를 이끌어내는 것이라는 점을 배웠습니다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이러한 결과는 크게 두가지로 나누어집니다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&lt;b&gt;·&lt;/b&gt; </a:t>
            </a:r>
            <a:r>
              <a:rPr lang="ko-KR" altLang="en-US" sz="1400" dirty="0">
                <a:latin typeface="+mn-ea"/>
              </a:rPr>
              <a:t>데이터의 의미 해석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&lt;b&gt;·&lt;/b&gt; </a:t>
            </a:r>
            <a:r>
              <a:rPr lang="ko-KR" altLang="en-US" sz="1400" dirty="0">
                <a:latin typeface="+mn-ea"/>
              </a:rPr>
              <a:t>예측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미래의 사건이나 결과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데이터의 의미를 해석한다는 것이 어떠한 뜻인지</a:t>
            </a:r>
            <a:r>
              <a:rPr lang="en-US" altLang="ko-KR" sz="1400" dirty="0"/>
              <a:t>,</a:t>
            </a:r>
            <a:r>
              <a:rPr lang="ko-KR" altLang="en-US" sz="1400" dirty="0"/>
              <a:t> 분석 결과를 바탕으로 어떠한 예측이 이루어지는지 함께 알아봅시다</a:t>
            </a:r>
            <a:r>
              <a:rPr lang="en-US" altLang="ko-KR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088956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통계적인 기법으로 숫자를 얻어내는 것 못지않게 숫자를 해석하는 능력도 중요합니다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 수업에서 다양한 데이터분석 경험을 통해 해석하는 능력을 키워보도록 해요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CE954D-B7E6-4B03-AA2A-0D62AC19BF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67"/>
          <a:stretch/>
        </p:blipFill>
        <p:spPr>
          <a:xfrm>
            <a:off x="8487977" y="1769180"/>
            <a:ext cx="1678116" cy="20766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1777A4-F942-402F-9B45-D7BF8A54EB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445" r="-219" b="-445"/>
          <a:stretch/>
        </p:blipFill>
        <p:spPr>
          <a:xfrm>
            <a:off x="8128709" y="4126328"/>
            <a:ext cx="2035692" cy="20766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4D51A8-EA4C-4E1C-9D9E-0FB125E2BB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4" t="-3558" r="36260" b="3558"/>
          <a:stretch/>
        </p:blipFill>
        <p:spPr>
          <a:xfrm>
            <a:off x="9415646" y="3030244"/>
            <a:ext cx="2253673" cy="2076679"/>
          </a:xfrm>
          <a:prstGeom prst="rect">
            <a:avLst/>
          </a:prstGeom>
        </p:spPr>
      </p:pic>
      <p:sp>
        <p:nvSpPr>
          <p:cNvPr id="18" name="굽은 화살표 39">
            <a:extLst>
              <a:ext uri="{FF2B5EF4-FFF2-40B4-BE49-F238E27FC236}">
                <a16:creationId xmlns:a16="http://schemas.microsoft.com/office/drawing/2014/main" id="{D7A2D5E5-BEEF-4339-A2BE-C5537A3B5801}"/>
              </a:ext>
            </a:extLst>
          </p:cNvPr>
          <p:cNvSpPr/>
          <p:nvPr/>
        </p:nvSpPr>
        <p:spPr>
          <a:xfrm rot="5400000">
            <a:off x="10285925" y="2682356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굽은 화살표 40">
            <a:extLst>
              <a:ext uri="{FF2B5EF4-FFF2-40B4-BE49-F238E27FC236}">
                <a16:creationId xmlns:a16="http://schemas.microsoft.com/office/drawing/2014/main" id="{EC814411-DECC-4069-AE8D-EBBEFDA1956F}"/>
              </a:ext>
            </a:extLst>
          </p:cNvPr>
          <p:cNvSpPr/>
          <p:nvPr/>
        </p:nvSpPr>
        <p:spPr>
          <a:xfrm rot="10800000">
            <a:off x="10272483" y="5247467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634E66-E963-4B70-9FFF-1469329BA2B4}"/>
              </a:ext>
            </a:extLst>
          </p:cNvPr>
          <p:cNvSpPr/>
          <p:nvPr/>
        </p:nvSpPr>
        <p:spPr>
          <a:xfrm>
            <a:off x="7811589" y="1532709"/>
            <a:ext cx="4305414" cy="4809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79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p.7 </a:t>
            </a:r>
            <a:r>
              <a:rPr lang="ko-KR" altLang="en-US" dirty="0">
                <a:solidFill>
                  <a:schemeClr val="tx1"/>
                </a:solidFill>
              </a:rPr>
              <a:t>예측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19" y="844234"/>
            <a:ext cx="4739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결측값</a:t>
            </a:r>
            <a:r>
              <a:rPr lang="ko-KR" altLang="en-US" b="1" dirty="0"/>
              <a:t> 처리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4819" y="1299651"/>
            <a:ext cx="8845655" cy="78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데이터 분석의 마지막 단계인 예측 과정은 앞서 통계적으로 분석한 데이터와 해석한 데이터의 의미를 적용시켜 미래에 어떤 결과를 가져다 줄 지 예상해보는 과정입니다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74819" y="2215946"/>
            <a:ext cx="8845655" cy="3918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1883397334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23303" y="6345207"/>
            <a:ext cx="7725672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이외에도 데이터 분석을 활용하여 우리 일상에서 편리하게 사용하고 있는 것들이 있는지 생각해 봅시다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359276" y="5942234"/>
            <a:ext cx="1702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주식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부동산 시세 예측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8161112" y="4481485"/>
            <a:ext cx="2099039" cy="1440000"/>
            <a:chOff x="8631270" y="4238515"/>
            <a:chExt cx="2099039" cy="1440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1270" y="4238515"/>
              <a:ext cx="2099039" cy="144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840322" y="4245584"/>
              <a:ext cx="8899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1907467069</a:t>
              </a:r>
              <a:endParaRPr lang="ko-KR" altLang="en-US" sz="100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231395" y="4481484"/>
            <a:ext cx="2178064" cy="1440000"/>
            <a:chOff x="5701553" y="4238514"/>
            <a:chExt cx="2178064" cy="1440000"/>
          </a:xfrm>
        </p:grpSpPr>
        <p:sp>
          <p:nvSpPr>
            <p:cNvPr id="17" name="직사각형 16"/>
            <p:cNvSpPr/>
            <p:nvPr/>
          </p:nvSpPr>
          <p:spPr>
            <a:xfrm>
              <a:off x="5701553" y="4238514"/>
              <a:ext cx="2157590" cy="1440000"/>
            </a:xfrm>
            <a:prstGeom prst="rect">
              <a:avLst/>
            </a:prstGeom>
            <a:solidFill>
              <a:srgbClr val="E6EF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89630" y="4239523"/>
              <a:ext cx="8899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latin typeface="+mn-ea"/>
                </a:rPr>
                <a:t>1693076572</a:t>
              </a:r>
            </a:p>
            <a:p>
              <a:r>
                <a:rPr lang="en-US" altLang="ko-KR" sz="1000" dirty="0">
                  <a:latin typeface="+mn-ea"/>
                </a:rPr>
                <a:t>2175447355</a:t>
              </a:r>
              <a:endParaRPr lang="ko-KR" altLang="en-US" sz="1000" dirty="0">
                <a:latin typeface="+mn-ea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5197" y="4581579"/>
              <a:ext cx="1329252" cy="1090421"/>
            </a:xfrm>
            <a:prstGeom prst="rect">
              <a:avLst/>
            </a:prstGeom>
            <a:solidFill>
              <a:srgbClr val="E6EEFC"/>
            </a:solidFill>
            <a:ln>
              <a:noFill/>
            </a:ln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0467" y="4317164"/>
              <a:ext cx="806244" cy="778549"/>
            </a:xfrm>
            <a:prstGeom prst="rect">
              <a:avLst/>
            </a:prstGeom>
            <a:effectLst>
              <a:softEdge rad="12700"/>
            </a:effectLst>
          </p:spPr>
        </p:pic>
      </p:grpSp>
      <p:sp>
        <p:nvSpPr>
          <p:cNvPr id="42" name="TextBox 41"/>
          <p:cNvSpPr txBox="1"/>
          <p:nvPr/>
        </p:nvSpPr>
        <p:spPr>
          <a:xfrm>
            <a:off x="5629806" y="5926023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약물 상호작용 분석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26929" y="4111242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기상 예측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3247321" y="2616836"/>
            <a:ext cx="2429067" cy="1440000"/>
            <a:chOff x="2671492" y="2383517"/>
            <a:chExt cx="2429067" cy="144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8"/>
            <a:srcRect r="32134"/>
            <a:stretch/>
          </p:blipFill>
          <p:spPr>
            <a:xfrm>
              <a:off x="2671492" y="2383517"/>
              <a:ext cx="2397908" cy="14400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210572" y="2385538"/>
              <a:ext cx="8899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1883397334</a:t>
              </a:r>
              <a:endParaRPr lang="ko-KR" altLang="en-US" sz="100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441039" y="4111242"/>
            <a:ext cx="848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판매 분석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6808257" y="2596088"/>
            <a:ext cx="2242842" cy="1477577"/>
            <a:chOff x="6808257" y="2596088"/>
            <a:chExt cx="2242842" cy="147757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08257" y="2633665"/>
              <a:ext cx="2142925" cy="14400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8161112" y="2596088"/>
              <a:ext cx="8899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2170564261</a:t>
              </a:r>
              <a:endParaRPr lang="ko-KR" altLang="en-US" sz="1000" dirty="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EF21FC-3FA7-4CC4-BB4B-43D7FA071DD6}"/>
              </a:ext>
            </a:extLst>
          </p:cNvPr>
          <p:cNvSpPr/>
          <p:nvPr/>
        </p:nvSpPr>
        <p:spPr>
          <a:xfrm>
            <a:off x="2969623" y="2423837"/>
            <a:ext cx="7950926" cy="3843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930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" y="122337"/>
            <a:ext cx="12193200" cy="6604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20" y="1466233"/>
            <a:ext cx="839675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분석에 대한 설명 중 </a:t>
            </a:r>
            <a:r>
              <a:rPr lang="ko-KR" altLang="en-US" sz="1600" u="sng" dirty="0"/>
              <a:t>잘못된</a:t>
            </a:r>
            <a:r>
              <a:rPr lang="ko-KR" altLang="en-US" sz="1600" dirty="0"/>
              <a:t> 설명을 찾아봅시다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p.9 Check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20" y="955147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 이해하기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2939845" y="2497394"/>
            <a:ext cx="8032325" cy="338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42164" y="3084945"/>
            <a:ext cx="4799868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빅데이터를 분석하는 과정이다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42163" y="3753357"/>
            <a:ext cx="47998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데이터의 의미와 </a:t>
            </a:r>
            <a:r>
              <a:rPr lang="ko-KR" altLang="en-US" sz="1600">
                <a:solidFill>
                  <a:schemeClr val="tx1"/>
                </a:solidFill>
              </a:rPr>
              <a:t>관계를 파악하기 위해 </a:t>
            </a:r>
            <a:r>
              <a:rPr lang="ko-KR" altLang="en-US" sz="1600" dirty="0">
                <a:solidFill>
                  <a:schemeClr val="tx1"/>
                </a:solidFill>
              </a:rPr>
              <a:t>실시한다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39239" y="4409342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인공지능과 관계없는 학문이다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39239" y="5065327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통계 기법을 적용하여 분석한다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3711529" y="452043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6703" y="6247384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인공지능이 상황을 예측하는 것은 많은 데이터를 분석한 결과입니다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따라서 데이터 분석과 인공지능은 매우 밀접하게 연관되어 있다고 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07919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p.7 </a:t>
            </a:r>
            <a:r>
              <a:rPr lang="ko-KR" altLang="en-US" dirty="0">
                <a:solidFill>
                  <a:schemeClr val="tx1"/>
                </a:solidFill>
              </a:rPr>
              <a:t>예측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19" y="844234"/>
            <a:ext cx="4739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이상값</a:t>
            </a:r>
            <a:r>
              <a:rPr lang="ko-KR" altLang="en-US" b="1" dirty="0"/>
              <a:t> 처리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4819" y="1299651"/>
            <a:ext cx="8845655" cy="78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데이터 분석의 마지막 단계인 예측 과정은 앞서 통계적으로 분석한 데이터와 해석한 데이터의 의미를 적용시켜 미래에 어떤 결과를 가져다 줄 지 예상해보는 과정입니다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74819" y="2215946"/>
            <a:ext cx="8845655" cy="3918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1883397334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23303" y="6345207"/>
            <a:ext cx="7725672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이외에도 데이터 분석을 활용하여 우리 일상에서 편리하게 사용하고 있는 것들이 있는지 생각해 봅시다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359276" y="5942234"/>
            <a:ext cx="1702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주식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부동산 시세 예측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8161112" y="4481485"/>
            <a:ext cx="2099039" cy="1440000"/>
            <a:chOff x="8631270" y="4238515"/>
            <a:chExt cx="2099039" cy="1440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1270" y="4238515"/>
              <a:ext cx="2099039" cy="144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840322" y="4245584"/>
              <a:ext cx="8899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1907467069</a:t>
              </a:r>
              <a:endParaRPr lang="ko-KR" altLang="en-US" sz="100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231395" y="4481484"/>
            <a:ext cx="2178064" cy="1440000"/>
            <a:chOff x="5701553" y="4238514"/>
            <a:chExt cx="2178064" cy="1440000"/>
          </a:xfrm>
        </p:grpSpPr>
        <p:sp>
          <p:nvSpPr>
            <p:cNvPr id="17" name="직사각형 16"/>
            <p:cNvSpPr/>
            <p:nvPr/>
          </p:nvSpPr>
          <p:spPr>
            <a:xfrm>
              <a:off x="5701553" y="4238514"/>
              <a:ext cx="2157590" cy="1440000"/>
            </a:xfrm>
            <a:prstGeom prst="rect">
              <a:avLst/>
            </a:prstGeom>
            <a:solidFill>
              <a:srgbClr val="E6EF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89630" y="4239523"/>
              <a:ext cx="8899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latin typeface="+mn-ea"/>
                </a:rPr>
                <a:t>1693076572</a:t>
              </a:r>
            </a:p>
            <a:p>
              <a:r>
                <a:rPr lang="en-US" altLang="ko-KR" sz="1000" dirty="0">
                  <a:latin typeface="+mn-ea"/>
                </a:rPr>
                <a:t>2175447355</a:t>
              </a:r>
              <a:endParaRPr lang="ko-KR" altLang="en-US" sz="1000" dirty="0">
                <a:latin typeface="+mn-ea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5197" y="4581579"/>
              <a:ext cx="1329252" cy="1090421"/>
            </a:xfrm>
            <a:prstGeom prst="rect">
              <a:avLst/>
            </a:prstGeom>
            <a:solidFill>
              <a:srgbClr val="E6EEFC"/>
            </a:solidFill>
            <a:ln>
              <a:noFill/>
            </a:ln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0467" y="4317164"/>
              <a:ext cx="806244" cy="778549"/>
            </a:xfrm>
            <a:prstGeom prst="rect">
              <a:avLst/>
            </a:prstGeom>
            <a:effectLst>
              <a:softEdge rad="12700"/>
            </a:effectLst>
          </p:spPr>
        </p:pic>
      </p:grpSp>
      <p:sp>
        <p:nvSpPr>
          <p:cNvPr id="42" name="TextBox 41"/>
          <p:cNvSpPr txBox="1"/>
          <p:nvPr/>
        </p:nvSpPr>
        <p:spPr>
          <a:xfrm>
            <a:off x="5629806" y="5926023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약물 상호작용 분석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26929" y="4111242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기상 예측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3247321" y="2616836"/>
            <a:ext cx="2429067" cy="1440000"/>
            <a:chOff x="2671492" y="2383517"/>
            <a:chExt cx="2429067" cy="144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8"/>
            <a:srcRect r="32134"/>
            <a:stretch/>
          </p:blipFill>
          <p:spPr>
            <a:xfrm>
              <a:off x="2671492" y="2383517"/>
              <a:ext cx="2397908" cy="14400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210572" y="2385538"/>
              <a:ext cx="8899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1883397334</a:t>
              </a:r>
              <a:endParaRPr lang="ko-KR" altLang="en-US" sz="100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441039" y="4111242"/>
            <a:ext cx="848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판매 분석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6808257" y="2596088"/>
            <a:ext cx="2242842" cy="1477577"/>
            <a:chOff x="6808257" y="2596088"/>
            <a:chExt cx="2242842" cy="147757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08257" y="2633665"/>
              <a:ext cx="2142925" cy="14400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8161112" y="2596088"/>
              <a:ext cx="8899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2170564261</a:t>
              </a:r>
              <a:endParaRPr lang="ko-KR" altLang="en-US" sz="1000" dirty="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EF21FC-3FA7-4CC4-BB4B-43D7FA071DD6}"/>
              </a:ext>
            </a:extLst>
          </p:cNvPr>
          <p:cNvSpPr/>
          <p:nvPr/>
        </p:nvSpPr>
        <p:spPr>
          <a:xfrm>
            <a:off x="2969623" y="2423837"/>
            <a:ext cx="7950926" cy="3843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142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" y="122337"/>
            <a:ext cx="12193200" cy="6604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20" y="1466233"/>
            <a:ext cx="839675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분석에 대한 설명 중 </a:t>
            </a:r>
            <a:r>
              <a:rPr lang="ko-KR" altLang="en-US" sz="1600" u="sng" dirty="0"/>
              <a:t>잘못된</a:t>
            </a:r>
            <a:r>
              <a:rPr lang="ko-KR" altLang="en-US" sz="1600" dirty="0"/>
              <a:t> 설명을 찾아봅시다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p.9 Check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20" y="955147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 이해하기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2939845" y="2497394"/>
            <a:ext cx="8032325" cy="338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42164" y="3084945"/>
            <a:ext cx="4799868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빅데이터를 분석하는 과정이다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42163" y="3753357"/>
            <a:ext cx="47998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데이터의 의미와 </a:t>
            </a:r>
            <a:r>
              <a:rPr lang="ko-KR" altLang="en-US" sz="1600">
                <a:solidFill>
                  <a:schemeClr val="tx1"/>
                </a:solidFill>
              </a:rPr>
              <a:t>관계를 파악하기 위해 </a:t>
            </a:r>
            <a:r>
              <a:rPr lang="ko-KR" altLang="en-US" sz="1600" dirty="0">
                <a:solidFill>
                  <a:schemeClr val="tx1"/>
                </a:solidFill>
              </a:rPr>
              <a:t>실시한다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39239" y="4409342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인공지능과 관계없는 학문이다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39239" y="5065327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통계 기법을 적용하여 분석한다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3711529" y="452043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6703" y="6247384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인공지능이 상황을 예측하는 것은 많은 데이터를 분석한 결과입니다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따라서 데이터 분석과 인공지능은 매우 밀접하게 연관되어 있다고 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66442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 </a:t>
            </a:r>
            <a:r>
              <a:rPr lang="ko-KR" altLang="en-US" dirty="0">
                <a:solidFill>
                  <a:schemeClr val="tx1"/>
                </a:solidFill>
              </a:rPr>
              <a:t>데이터 분석의 결과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875394" y="2252173"/>
            <a:ext cx="5026921" cy="2959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분석은 데이터에 통계적인 기법을 사용</a:t>
            </a:r>
            <a:r>
              <a:rPr lang="en-US" altLang="ko-KR" sz="1400" dirty="0"/>
              <a:t>,</a:t>
            </a:r>
            <a:r>
              <a:rPr lang="ko-KR" altLang="en-US" sz="1400" dirty="0"/>
              <a:t> 분석하여 의미 있는 결과를 이끌어내는 것이라는 점을 배웠습니다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이러한 결과는 크게 두가지로 나누어집니다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&lt;b&gt;·&lt;/b&gt; </a:t>
            </a:r>
            <a:r>
              <a:rPr lang="ko-KR" altLang="en-US" sz="1400" dirty="0">
                <a:latin typeface="+mn-ea"/>
              </a:rPr>
              <a:t>데이터의 의미 해석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&lt;b&gt;·&lt;/b&gt; </a:t>
            </a:r>
            <a:r>
              <a:rPr lang="ko-KR" altLang="en-US" sz="1400" dirty="0">
                <a:latin typeface="+mn-ea"/>
              </a:rPr>
              <a:t>예측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미래의 사건이나 결과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데이터의 의미를 해석한다는 것이 어떠한 뜻인지</a:t>
            </a:r>
            <a:r>
              <a:rPr lang="en-US" altLang="ko-KR" sz="1400" dirty="0"/>
              <a:t>,</a:t>
            </a:r>
            <a:r>
              <a:rPr lang="ko-KR" altLang="en-US" sz="1400" dirty="0"/>
              <a:t> 분석 결과를 바탕으로 어떠한 예측이 이루어지는지 함께 알아봅시다</a:t>
            </a:r>
            <a:r>
              <a:rPr lang="en-US" altLang="ko-KR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088956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통계적인 기법으로 숫자를 얻어내는 것 못지않게 숫자를 해석하는 능력도 중요합니다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 수업에서 다양한 데이터분석 경험을 통해 해석하는 능력을 키워보도록 해요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CE954D-B7E6-4B03-AA2A-0D62AC19BF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67"/>
          <a:stretch/>
        </p:blipFill>
        <p:spPr>
          <a:xfrm>
            <a:off x="8487977" y="1769180"/>
            <a:ext cx="1678116" cy="20766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1777A4-F942-402F-9B45-D7BF8A54EB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445" r="-219" b="-445"/>
          <a:stretch/>
        </p:blipFill>
        <p:spPr>
          <a:xfrm>
            <a:off x="8128709" y="4126328"/>
            <a:ext cx="2035692" cy="20766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4D51A8-EA4C-4E1C-9D9E-0FB125E2BB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4" t="-3558" r="36260" b="3558"/>
          <a:stretch/>
        </p:blipFill>
        <p:spPr>
          <a:xfrm>
            <a:off x="9415646" y="3030244"/>
            <a:ext cx="2253673" cy="2076679"/>
          </a:xfrm>
          <a:prstGeom prst="rect">
            <a:avLst/>
          </a:prstGeom>
        </p:spPr>
      </p:pic>
      <p:sp>
        <p:nvSpPr>
          <p:cNvPr id="18" name="굽은 화살표 39">
            <a:extLst>
              <a:ext uri="{FF2B5EF4-FFF2-40B4-BE49-F238E27FC236}">
                <a16:creationId xmlns:a16="http://schemas.microsoft.com/office/drawing/2014/main" id="{D7A2D5E5-BEEF-4339-A2BE-C5537A3B5801}"/>
              </a:ext>
            </a:extLst>
          </p:cNvPr>
          <p:cNvSpPr/>
          <p:nvPr/>
        </p:nvSpPr>
        <p:spPr>
          <a:xfrm rot="5400000">
            <a:off x="10285925" y="2682356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굽은 화살표 40">
            <a:extLst>
              <a:ext uri="{FF2B5EF4-FFF2-40B4-BE49-F238E27FC236}">
                <a16:creationId xmlns:a16="http://schemas.microsoft.com/office/drawing/2014/main" id="{EC814411-DECC-4069-AE8D-EBBEFDA1956F}"/>
              </a:ext>
            </a:extLst>
          </p:cNvPr>
          <p:cNvSpPr/>
          <p:nvPr/>
        </p:nvSpPr>
        <p:spPr>
          <a:xfrm rot="10800000">
            <a:off x="10272483" y="5247467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634E66-E963-4B70-9FFF-1469329BA2B4}"/>
              </a:ext>
            </a:extLst>
          </p:cNvPr>
          <p:cNvSpPr/>
          <p:nvPr/>
        </p:nvSpPr>
        <p:spPr>
          <a:xfrm>
            <a:off x="7811589" y="1532709"/>
            <a:ext cx="4305414" cy="4809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740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Review (1)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저번 시간에는 데이터 간의 관계와 이러한 관계를 어떻게 부르는지에 대해서 배웠어요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데이터 시각화 방법인 </a:t>
            </a:r>
            <a:r>
              <a:rPr lang="ko-KR" altLang="en-US" sz="1400" dirty="0" err="1">
                <a:latin typeface="+mn-ea"/>
              </a:rPr>
              <a:t>산점도</a:t>
            </a:r>
            <a:r>
              <a:rPr lang="ko-KR" altLang="en-US" sz="1400" dirty="0">
                <a:latin typeface="+mn-ea"/>
              </a:rPr>
              <a:t> 그래프와 박스 그래프와 데이터 </a:t>
            </a:r>
            <a:r>
              <a:rPr lang="ko-KR" altLang="en-US" sz="1400" dirty="0" err="1">
                <a:latin typeface="+mn-ea"/>
              </a:rPr>
              <a:t>전처리</a:t>
            </a:r>
            <a:r>
              <a:rPr lang="ko-KR" altLang="en-US" sz="1400" dirty="0">
                <a:latin typeface="+mn-ea"/>
              </a:rPr>
              <a:t> 방법도 알아보았습니다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2838094"/>
            <a:ext cx="7158891" cy="1020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분석을 시작하기 위해서는 수집한 데이터 안에서 특성들 간의 관계를 알아야 효율적으로 분석할 수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이러한 관계를 크게 </a:t>
            </a:r>
            <a:r>
              <a:rPr lang="ko-KR" altLang="en-US" sz="1400" b="1" dirty="0">
                <a:solidFill>
                  <a:srgbClr val="3DBCD2"/>
                </a:solidFill>
              </a:rPr>
              <a:t>독립변수</a:t>
            </a:r>
            <a:r>
              <a:rPr lang="ko-KR" altLang="en-US" sz="1400" dirty="0"/>
              <a:t>와 </a:t>
            </a:r>
            <a:r>
              <a:rPr lang="ko-KR" altLang="en-US" sz="1400" b="1" dirty="0">
                <a:solidFill>
                  <a:srgbClr val="3DBCD2"/>
                </a:solidFill>
              </a:rPr>
              <a:t>종속변수</a:t>
            </a:r>
            <a:r>
              <a:rPr lang="ko-KR" altLang="en-US" sz="1400" dirty="0"/>
              <a:t>로 나누게 되는데 어떠한 특성이 독립변수가 되고</a:t>
            </a:r>
            <a:r>
              <a:rPr lang="en-US" altLang="ko-KR" sz="1400" dirty="0"/>
              <a:t>, </a:t>
            </a:r>
            <a:r>
              <a:rPr lang="ko-KR" altLang="en-US" sz="1400" dirty="0"/>
              <a:t>어떠한 특성이 종속변수가 되는지 살펴봅시다</a:t>
            </a:r>
            <a:r>
              <a:rPr lang="en-US" altLang="ko-KR" sz="1400" dirty="0"/>
              <a:t>.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43920" y="2011680"/>
            <a:ext cx="889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1488096026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23303" y="6345207"/>
            <a:ext cx="8106672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데이터분석은 추천에 필요한 데이터가 무엇인지 판단하고</a:t>
            </a:r>
            <a:r>
              <a:rPr lang="en-US" altLang="ko-KR" sz="1200" dirty="0"/>
              <a:t>, </a:t>
            </a:r>
            <a:r>
              <a:rPr lang="ko-KR" altLang="en-US" sz="1200" dirty="0"/>
              <a:t>추천의 적중률을 높이는데 매우 중요한 역할을 합니다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4051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" y="122337"/>
            <a:ext cx="12193200" cy="6604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20" y="1466233"/>
            <a:ext cx="839675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분석에 대한 설명 중 </a:t>
            </a:r>
            <a:r>
              <a:rPr lang="ko-KR" altLang="en-US" sz="1600" u="sng" dirty="0"/>
              <a:t>잘못된</a:t>
            </a:r>
            <a:r>
              <a:rPr lang="ko-KR" altLang="en-US" sz="1600" dirty="0"/>
              <a:t> 설명을 찾아봅시다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p.9 Check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20" y="955147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확인하기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2939845" y="2497394"/>
            <a:ext cx="8032325" cy="338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42164" y="3084945"/>
            <a:ext cx="4799868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빅데이터를 분석하는 과정이다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42163" y="3753357"/>
            <a:ext cx="47998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데이터의 의미와 </a:t>
            </a:r>
            <a:r>
              <a:rPr lang="ko-KR" altLang="en-US" sz="1600">
                <a:solidFill>
                  <a:schemeClr val="tx1"/>
                </a:solidFill>
              </a:rPr>
              <a:t>관계를 파악하기 위해 </a:t>
            </a:r>
            <a:r>
              <a:rPr lang="ko-KR" altLang="en-US" sz="1600" dirty="0">
                <a:solidFill>
                  <a:schemeClr val="tx1"/>
                </a:solidFill>
              </a:rPr>
              <a:t>실시한다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39239" y="4409342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인공지능과 관계없는 학문이다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39239" y="5065327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통계 기법을 적용하여 분석한다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3711529" y="452043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6703" y="6247384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인공지능이 상황을 예측하는 것은 많은 데이터를 분석한 결과입니다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따라서 데이터 분석과 인공지능은 매우 밀접하게 연관되어 있다고 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38044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 </a:t>
            </a:r>
            <a:r>
              <a:rPr lang="ko-KR" altLang="en-US" dirty="0">
                <a:solidFill>
                  <a:schemeClr val="tx1"/>
                </a:solidFill>
              </a:rPr>
              <a:t>데이터 분석의 결과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875394" y="2252173"/>
            <a:ext cx="5026921" cy="2959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분석은 데이터에 통계적인 기법을 사용</a:t>
            </a:r>
            <a:r>
              <a:rPr lang="en-US" altLang="ko-KR" sz="1400" dirty="0"/>
              <a:t>,</a:t>
            </a:r>
            <a:r>
              <a:rPr lang="ko-KR" altLang="en-US" sz="1400" dirty="0"/>
              <a:t> 분석하여 의미 있는 결과를 이끌어내는 것이라는 점을 배웠습니다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이러한 결과는 크게 두가지로 나누어집니다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&lt;b&gt;·&lt;/b&gt; </a:t>
            </a:r>
            <a:r>
              <a:rPr lang="ko-KR" altLang="en-US" sz="1400" dirty="0">
                <a:latin typeface="+mn-ea"/>
              </a:rPr>
              <a:t>데이터의 의미 해석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&lt;b&gt;·&lt;/b&gt; </a:t>
            </a:r>
            <a:r>
              <a:rPr lang="ko-KR" altLang="en-US" sz="1400" dirty="0">
                <a:latin typeface="+mn-ea"/>
              </a:rPr>
              <a:t>예측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미래의 사건이나 결과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데이터의 의미를 해석한다는 것이 어떠한 뜻인지</a:t>
            </a:r>
            <a:r>
              <a:rPr lang="en-US" altLang="ko-KR" sz="1400" dirty="0"/>
              <a:t>,</a:t>
            </a:r>
            <a:r>
              <a:rPr lang="ko-KR" altLang="en-US" sz="1400" dirty="0"/>
              <a:t> 분석 결과를 바탕으로 어떠한 예측이 이루어지는지 함께 알아봅시다</a:t>
            </a:r>
            <a:r>
              <a:rPr lang="en-US" altLang="ko-KR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해결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088956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통계적인 기법으로 숫자를 얻어내는 것 못지않게 숫자를 해석하는 능력도 중요합니다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 수업에서 다양한 데이터분석 경험을 통해 해석하는 능력을 키워보도록 해요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CE954D-B7E6-4B03-AA2A-0D62AC19BF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67"/>
          <a:stretch/>
        </p:blipFill>
        <p:spPr>
          <a:xfrm>
            <a:off x="8487977" y="1769180"/>
            <a:ext cx="1678116" cy="20766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1777A4-F942-402F-9B45-D7BF8A54EB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445" r="-219" b="-445"/>
          <a:stretch/>
        </p:blipFill>
        <p:spPr>
          <a:xfrm>
            <a:off x="8128709" y="4126328"/>
            <a:ext cx="2035692" cy="20766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4D51A8-EA4C-4E1C-9D9E-0FB125E2BB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4" t="-3558" r="36260" b="3558"/>
          <a:stretch/>
        </p:blipFill>
        <p:spPr>
          <a:xfrm>
            <a:off x="9415646" y="3030244"/>
            <a:ext cx="2253673" cy="2076679"/>
          </a:xfrm>
          <a:prstGeom prst="rect">
            <a:avLst/>
          </a:prstGeom>
        </p:spPr>
      </p:pic>
      <p:sp>
        <p:nvSpPr>
          <p:cNvPr id="18" name="굽은 화살표 39">
            <a:extLst>
              <a:ext uri="{FF2B5EF4-FFF2-40B4-BE49-F238E27FC236}">
                <a16:creationId xmlns:a16="http://schemas.microsoft.com/office/drawing/2014/main" id="{D7A2D5E5-BEEF-4339-A2BE-C5537A3B5801}"/>
              </a:ext>
            </a:extLst>
          </p:cNvPr>
          <p:cNvSpPr/>
          <p:nvPr/>
        </p:nvSpPr>
        <p:spPr>
          <a:xfrm rot="5400000">
            <a:off x="10285925" y="2682356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굽은 화살표 40">
            <a:extLst>
              <a:ext uri="{FF2B5EF4-FFF2-40B4-BE49-F238E27FC236}">
                <a16:creationId xmlns:a16="http://schemas.microsoft.com/office/drawing/2014/main" id="{EC814411-DECC-4069-AE8D-EBBEFDA1956F}"/>
              </a:ext>
            </a:extLst>
          </p:cNvPr>
          <p:cNvSpPr/>
          <p:nvPr/>
        </p:nvSpPr>
        <p:spPr>
          <a:xfrm rot="10800000">
            <a:off x="10272483" y="5247467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634E66-E963-4B70-9FFF-1469329BA2B4}"/>
              </a:ext>
            </a:extLst>
          </p:cNvPr>
          <p:cNvSpPr/>
          <p:nvPr/>
        </p:nvSpPr>
        <p:spPr>
          <a:xfrm>
            <a:off x="7811589" y="1532709"/>
            <a:ext cx="4305414" cy="4809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176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p.5 </a:t>
            </a:r>
            <a:r>
              <a:rPr lang="ko-KR" altLang="en-US" dirty="0">
                <a:solidFill>
                  <a:schemeClr val="tx1"/>
                </a:solidFill>
              </a:rPr>
              <a:t>데이터 의미 해석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851945" y="2010678"/>
            <a:ext cx="5026921" cy="3928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데이터에서 유용한 정보를 알아내기 위해선 데이터 분석만큼 데이터 해석 능력도 중요합니다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3DBCD2"/>
                </a:solidFill>
              </a:rPr>
              <a:t>데이터 해석</a:t>
            </a:r>
            <a:r>
              <a:rPr lang="ko-KR" altLang="en-US" sz="1400" dirty="0"/>
              <a:t>은 다음과 같은 과정을 포함합니다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&lt;b&gt;·&lt;/b&gt; </a:t>
            </a:r>
            <a:r>
              <a:rPr lang="ko-KR" altLang="en-US" sz="1400" dirty="0">
                <a:latin typeface="+mn-ea"/>
              </a:rPr>
              <a:t>데이터에 부족한 설명 추가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&lt;b&gt;·&lt;/b&gt; </a:t>
            </a:r>
            <a:r>
              <a:rPr lang="ko-KR" altLang="en-US" sz="1400" dirty="0">
                <a:latin typeface="+mn-ea"/>
              </a:rPr>
              <a:t>데이터 간의 관계 파악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&lt;b&gt;·&lt;/b&gt; </a:t>
            </a:r>
            <a:r>
              <a:rPr lang="ko-KR" altLang="en-US" sz="1400" dirty="0">
                <a:latin typeface="+mn-ea"/>
              </a:rPr>
              <a:t>해결하고자 하는 문제 해결에 활용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/>
              <a:t>이전에 배웠던 막대 그래프</a:t>
            </a:r>
            <a:r>
              <a:rPr lang="en-US" altLang="ko-KR" sz="1400" dirty="0"/>
              <a:t>, </a:t>
            </a:r>
            <a:r>
              <a:rPr lang="ko-KR" altLang="en-US" sz="1400" dirty="0"/>
              <a:t>꺾은선 그래프와 같은 데이터 시각화 방법들도 데이터의 의미를 해석하는 데 유용하게 사용합니다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데이터의 의미 해석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16" name="그룹 15"/>
          <p:cNvGrpSpPr/>
          <p:nvPr/>
        </p:nvGrpSpPr>
        <p:grpSpPr>
          <a:xfrm>
            <a:off x="8378230" y="2534314"/>
            <a:ext cx="1803544" cy="1326165"/>
            <a:chOff x="9618679" y="3677956"/>
            <a:chExt cx="1803544" cy="132616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679" y="4039114"/>
              <a:ext cx="1407702" cy="951848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62441" y="3677956"/>
              <a:ext cx="759782" cy="1326165"/>
            </a:xfrm>
            <a:prstGeom prst="rect">
              <a:avLst/>
            </a:prstGeom>
          </p:spPr>
        </p:pic>
      </p:grpSp>
      <p:sp>
        <p:nvSpPr>
          <p:cNvPr id="9" name="타원형 설명선 8"/>
          <p:cNvSpPr/>
          <p:nvPr/>
        </p:nvSpPr>
        <p:spPr>
          <a:xfrm>
            <a:off x="8287791" y="1735100"/>
            <a:ext cx="1806958" cy="720000"/>
          </a:xfrm>
          <a:prstGeom prst="wedgeEllipseCallout">
            <a:avLst>
              <a:gd name="adj1" fmla="val 18630"/>
              <a:gd name="adj2" fmla="val 6826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72000"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영화 감독 정보가 영화를 선택하는데 영향을 줄까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?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5914" y="2578973"/>
            <a:ext cx="675420" cy="1332000"/>
          </a:xfrm>
          <a:prstGeom prst="rect">
            <a:avLst/>
          </a:prstGeom>
        </p:spPr>
      </p:pic>
      <p:sp>
        <p:nvSpPr>
          <p:cNvPr id="22" name="타원형 설명선 21"/>
          <p:cNvSpPr/>
          <p:nvPr/>
        </p:nvSpPr>
        <p:spPr>
          <a:xfrm>
            <a:off x="10867331" y="2010678"/>
            <a:ext cx="758073" cy="495438"/>
          </a:xfrm>
          <a:prstGeom prst="wedgeEllipseCallout">
            <a:avLst>
              <a:gd name="adj1" fmla="val -23942"/>
              <a:gd name="adj2" fmla="val 72606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Yes!!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533" l="1531" r="99490">
                        <a14:foregroundMark x1="53061" y1="95327" x2="53061" y2="95327"/>
                        <a14:foregroundMark x1="42857" y1="92991" x2="42857" y2="92991"/>
                        <a14:foregroundMark x1="46939" y1="90654" x2="46939" y2="90654"/>
                        <a14:foregroundMark x1="51020" y1="86916" x2="51020" y2="86916"/>
                        <a14:foregroundMark x1="20408" y1="36916" x2="20408" y2="36916"/>
                        <a14:foregroundMark x1="30102" y1="24766" x2="30102" y2="24766"/>
                        <a14:foregroundMark x1="49490" y1="15888" x2="49490" y2="15888"/>
                        <a14:foregroundMark x1="70918" y1="19626" x2="70918" y2="19626"/>
                        <a14:foregroundMark x1="82143" y1="34112" x2="82143" y2="341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46535">
            <a:off x="10555084" y="2013650"/>
            <a:ext cx="502175" cy="548293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8378230" y="4817021"/>
            <a:ext cx="1803544" cy="1326165"/>
            <a:chOff x="9618679" y="3677956"/>
            <a:chExt cx="1803544" cy="1326165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679" y="4039114"/>
              <a:ext cx="1407702" cy="951848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62441" y="3677956"/>
              <a:ext cx="759782" cy="1326165"/>
            </a:xfrm>
            <a:prstGeom prst="rect">
              <a:avLst/>
            </a:prstGeom>
          </p:spPr>
        </p:pic>
      </p:grpSp>
      <p:sp>
        <p:nvSpPr>
          <p:cNvPr id="26" name="타원형 설명선 25"/>
          <p:cNvSpPr/>
          <p:nvPr/>
        </p:nvSpPr>
        <p:spPr>
          <a:xfrm>
            <a:off x="8287791" y="4017807"/>
            <a:ext cx="1806958" cy="720000"/>
          </a:xfrm>
          <a:prstGeom prst="wedgeEllipseCallout">
            <a:avLst>
              <a:gd name="adj1" fmla="val 18630"/>
              <a:gd name="adj2" fmla="val 6826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스파이더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 맨을 시청한 사용자가 토르를 시청할까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?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5914" y="4861680"/>
            <a:ext cx="675420" cy="1332000"/>
          </a:xfrm>
          <a:prstGeom prst="rect">
            <a:avLst/>
          </a:prstGeom>
        </p:spPr>
      </p:pic>
      <p:sp>
        <p:nvSpPr>
          <p:cNvPr id="29" name="타원형 설명선 28"/>
          <p:cNvSpPr/>
          <p:nvPr/>
        </p:nvSpPr>
        <p:spPr>
          <a:xfrm>
            <a:off x="10867330" y="4293385"/>
            <a:ext cx="792000" cy="495438"/>
          </a:xfrm>
          <a:prstGeom prst="wedgeEllipseCallout">
            <a:avLst>
              <a:gd name="adj1" fmla="val -23942"/>
              <a:gd name="adj2" fmla="val 72606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Yes!!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533" l="1531" r="99490">
                        <a14:foregroundMark x1="53061" y1="95327" x2="53061" y2="95327"/>
                        <a14:foregroundMark x1="42857" y1="92991" x2="42857" y2="92991"/>
                        <a14:foregroundMark x1="46939" y1="90654" x2="46939" y2="90654"/>
                        <a14:foregroundMark x1="51020" y1="86916" x2="51020" y2="86916"/>
                        <a14:foregroundMark x1="20408" y1="36916" x2="20408" y2="36916"/>
                        <a14:foregroundMark x1="30102" y1="24766" x2="30102" y2="24766"/>
                        <a14:foregroundMark x1="49490" y1="15888" x2="49490" y2="15888"/>
                        <a14:foregroundMark x1="70918" y1="19626" x2="70918" y2="19626"/>
                        <a14:foregroundMark x1="82143" y1="34112" x2="82143" y2="341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46535">
            <a:off x="10555084" y="4296357"/>
            <a:ext cx="502175" cy="54829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23303" y="6345207"/>
            <a:ext cx="900000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해결할 문제에 필요한 데이터를 찾아내기 위해서 데이터의 의미를 파악하는 것이 중요합니다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10152092" y="2841941"/>
            <a:ext cx="571204" cy="468000"/>
            <a:chOff x="10152092" y="2841941"/>
            <a:chExt cx="571204" cy="468000"/>
          </a:xfrm>
        </p:grpSpPr>
        <p:sp>
          <p:nvSpPr>
            <p:cNvPr id="19" name="오른쪽 화살표 18"/>
            <p:cNvSpPr/>
            <p:nvPr/>
          </p:nvSpPr>
          <p:spPr>
            <a:xfrm>
              <a:off x="10183296" y="2841941"/>
              <a:ext cx="540000" cy="468000"/>
            </a:xfrm>
            <a:prstGeom prst="rightArrow">
              <a:avLst/>
            </a:prstGeom>
            <a:solidFill>
              <a:srgbClr val="DDE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152092" y="2947327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해석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186922" y="5138804"/>
            <a:ext cx="571204" cy="468000"/>
            <a:chOff x="10152092" y="2841941"/>
            <a:chExt cx="571204" cy="468000"/>
          </a:xfrm>
        </p:grpSpPr>
        <p:sp>
          <p:nvSpPr>
            <p:cNvPr id="35" name="오른쪽 화살표 34"/>
            <p:cNvSpPr/>
            <p:nvPr/>
          </p:nvSpPr>
          <p:spPr>
            <a:xfrm>
              <a:off x="10183296" y="2841941"/>
              <a:ext cx="540000" cy="468000"/>
            </a:xfrm>
            <a:prstGeom prst="rightArrow">
              <a:avLst/>
            </a:prstGeom>
            <a:solidFill>
              <a:srgbClr val="DDE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152092" y="2947327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예측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867900" y="1095375"/>
            <a:ext cx="819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552138124</a:t>
            </a:r>
          </a:p>
          <a:p>
            <a:r>
              <a:rPr lang="en-US" altLang="ko-KR" sz="1000" dirty="0"/>
              <a:t>552138124</a:t>
            </a:r>
            <a:endParaRPr lang="ko-KR" altLang="en-US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1DA4376-B62D-4011-9B08-6CDE55DE8C33}"/>
              </a:ext>
            </a:extLst>
          </p:cNvPr>
          <p:cNvSpPr/>
          <p:nvPr/>
        </p:nvSpPr>
        <p:spPr>
          <a:xfrm>
            <a:off x="7811589" y="1532709"/>
            <a:ext cx="4305414" cy="4809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512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" y="122337"/>
            <a:ext cx="12193200" cy="6604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20" y="1466233"/>
            <a:ext cx="839675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분석에 대한 설명 중 </a:t>
            </a:r>
            <a:r>
              <a:rPr lang="ko-KR" altLang="en-US" sz="1600" u="sng" dirty="0"/>
              <a:t>잘못된</a:t>
            </a:r>
            <a:r>
              <a:rPr lang="ko-KR" altLang="en-US" sz="1600" dirty="0"/>
              <a:t> 설명을 찾아봅시다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p.9 Check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20" y="955147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 이해하기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2939845" y="2497394"/>
            <a:ext cx="8032325" cy="338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42164" y="3084945"/>
            <a:ext cx="4799868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빅데이터를 분석하는 과정이다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42163" y="3753357"/>
            <a:ext cx="47998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데이터의 의미와 </a:t>
            </a:r>
            <a:r>
              <a:rPr lang="ko-KR" altLang="en-US" sz="1600">
                <a:solidFill>
                  <a:schemeClr val="tx1"/>
                </a:solidFill>
              </a:rPr>
              <a:t>관계를 파악하기 위해 </a:t>
            </a:r>
            <a:r>
              <a:rPr lang="ko-KR" altLang="en-US" sz="1600" dirty="0">
                <a:solidFill>
                  <a:schemeClr val="tx1"/>
                </a:solidFill>
              </a:rPr>
              <a:t>실시한다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39239" y="4409342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인공지능과 관계없는 학문이다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39239" y="5065327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통계 기법을 적용하여 분석한다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3711529" y="452043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6703" y="6247384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인공지능이 상황을 예측하는 것은 많은 데이터를 분석한 결과입니다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따라서 데이터 분석과 인공지능은 매우 밀접하게 연관되어 있다고 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3041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p.7 </a:t>
            </a:r>
            <a:r>
              <a:rPr lang="ko-KR" altLang="en-US" dirty="0">
                <a:solidFill>
                  <a:schemeClr val="tx1"/>
                </a:solidFill>
              </a:rPr>
              <a:t>예측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19" y="844234"/>
            <a:ext cx="4739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예측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4819" y="1299651"/>
            <a:ext cx="8845655" cy="78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데이터 분석의 마지막 단계인 예측 과정은 앞서 통계적으로 분석한 데이터와 해석한 데이터의 의미를 적용시켜 미래에 어떤 결과를 가져다 줄 지 예상해보는 과정입니다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74819" y="2215946"/>
            <a:ext cx="8845655" cy="3918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1883397334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23303" y="6345207"/>
            <a:ext cx="7725672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이외에도 데이터 분석을 활용하여 우리 일상에서 편리하게 사용하고 있는 것들이 있는지 생각해 봅시다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359276" y="5942234"/>
            <a:ext cx="1702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주식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부동산 시세 예측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8161112" y="4481485"/>
            <a:ext cx="2099039" cy="1440000"/>
            <a:chOff x="8631270" y="4238515"/>
            <a:chExt cx="2099039" cy="1440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1270" y="4238515"/>
              <a:ext cx="2099039" cy="144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840322" y="4245584"/>
              <a:ext cx="8899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1907467069</a:t>
              </a:r>
              <a:endParaRPr lang="ko-KR" altLang="en-US" sz="100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231395" y="4481484"/>
            <a:ext cx="2178064" cy="1440000"/>
            <a:chOff x="5701553" y="4238514"/>
            <a:chExt cx="2178064" cy="1440000"/>
          </a:xfrm>
        </p:grpSpPr>
        <p:sp>
          <p:nvSpPr>
            <p:cNvPr id="17" name="직사각형 16"/>
            <p:cNvSpPr/>
            <p:nvPr/>
          </p:nvSpPr>
          <p:spPr>
            <a:xfrm>
              <a:off x="5701553" y="4238514"/>
              <a:ext cx="2157590" cy="1440000"/>
            </a:xfrm>
            <a:prstGeom prst="rect">
              <a:avLst/>
            </a:prstGeom>
            <a:solidFill>
              <a:srgbClr val="E6EF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89630" y="4239523"/>
              <a:ext cx="8899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latin typeface="+mn-ea"/>
                </a:rPr>
                <a:t>1693076572</a:t>
              </a:r>
            </a:p>
            <a:p>
              <a:r>
                <a:rPr lang="en-US" altLang="ko-KR" sz="1000" dirty="0">
                  <a:latin typeface="+mn-ea"/>
                </a:rPr>
                <a:t>2175447355</a:t>
              </a:r>
              <a:endParaRPr lang="ko-KR" altLang="en-US" sz="1000" dirty="0">
                <a:latin typeface="+mn-ea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5197" y="4581579"/>
              <a:ext cx="1329252" cy="1090421"/>
            </a:xfrm>
            <a:prstGeom prst="rect">
              <a:avLst/>
            </a:prstGeom>
            <a:solidFill>
              <a:srgbClr val="E6EEFC"/>
            </a:solidFill>
            <a:ln>
              <a:noFill/>
            </a:ln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0467" y="4317164"/>
              <a:ext cx="806244" cy="778549"/>
            </a:xfrm>
            <a:prstGeom prst="rect">
              <a:avLst/>
            </a:prstGeom>
            <a:effectLst>
              <a:softEdge rad="12700"/>
            </a:effectLst>
          </p:spPr>
        </p:pic>
      </p:grpSp>
      <p:sp>
        <p:nvSpPr>
          <p:cNvPr id="42" name="TextBox 41"/>
          <p:cNvSpPr txBox="1"/>
          <p:nvPr/>
        </p:nvSpPr>
        <p:spPr>
          <a:xfrm>
            <a:off x="5629806" y="5926023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약물 상호작용 분석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26929" y="4111242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기상 예측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3247321" y="2616836"/>
            <a:ext cx="2429067" cy="1440000"/>
            <a:chOff x="2671492" y="2383517"/>
            <a:chExt cx="2429067" cy="144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8"/>
            <a:srcRect r="32134"/>
            <a:stretch/>
          </p:blipFill>
          <p:spPr>
            <a:xfrm>
              <a:off x="2671492" y="2383517"/>
              <a:ext cx="2397908" cy="14400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210572" y="2385538"/>
              <a:ext cx="8899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1883397334</a:t>
              </a:r>
              <a:endParaRPr lang="ko-KR" altLang="en-US" sz="100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441039" y="4111242"/>
            <a:ext cx="848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판매 분석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6808257" y="2596088"/>
            <a:ext cx="2242842" cy="1477577"/>
            <a:chOff x="6808257" y="2596088"/>
            <a:chExt cx="2242842" cy="147757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08257" y="2633665"/>
              <a:ext cx="2142925" cy="14400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8161112" y="2596088"/>
              <a:ext cx="8899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2170564261</a:t>
              </a:r>
              <a:endParaRPr lang="ko-KR" altLang="en-US" sz="1000" dirty="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EF21FC-3FA7-4CC4-BB4B-43D7FA071DD6}"/>
              </a:ext>
            </a:extLst>
          </p:cNvPr>
          <p:cNvSpPr/>
          <p:nvPr/>
        </p:nvSpPr>
        <p:spPr>
          <a:xfrm>
            <a:off x="2969623" y="2423837"/>
            <a:ext cx="7950926" cy="3843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996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" y="122337"/>
            <a:ext cx="12193200" cy="6604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20" y="1466233"/>
            <a:ext cx="839675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분석에 대한 설명 중 </a:t>
            </a:r>
            <a:r>
              <a:rPr lang="ko-KR" altLang="en-US" sz="1600" u="sng" dirty="0"/>
              <a:t>잘못된</a:t>
            </a:r>
            <a:r>
              <a:rPr lang="ko-KR" altLang="en-US" sz="1600" dirty="0"/>
              <a:t> 설명을 찾아봅시다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p.9 Check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20" y="955147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 이해하기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2939845" y="2497394"/>
            <a:ext cx="8032325" cy="338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42164" y="3084945"/>
            <a:ext cx="4799868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빅데이터를 분석하는 과정이다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42163" y="3753357"/>
            <a:ext cx="47998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데이터의 의미와 </a:t>
            </a:r>
            <a:r>
              <a:rPr lang="ko-KR" altLang="en-US" sz="1600">
                <a:solidFill>
                  <a:schemeClr val="tx1"/>
                </a:solidFill>
              </a:rPr>
              <a:t>관계를 파악하기 위해 </a:t>
            </a:r>
            <a:r>
              <a:rPr lang="ko-KR" altLang="en-US" sz="1600" dirty="0">
                <a:solidFill>
                  <a:schemeClr val="tx1"/>
                </a:solidFill>
              </a:rPr>
              <a:t>실시한다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39239" y="4409342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인공지능과 관계없는 학문이다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39239" y="5065327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통계 기법을 적용하여 분석한다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3711529" y="452043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6703" y="6247384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인공지능이 상황을 예측하는 것은 많은 데이터를 분석한 결과입니다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따라서 데이터 분석과 인공지능은 매우 밀접하게 연관되어 있다고 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23577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Project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796456" y="1639040"/>
            <a:ext cx="4724133" cy="4251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서울 자전거 </a:t>
            </a:r>
            <a:r>
              <a:rPr lang="ko-KR" altLang="en-US" sz="1400" dirty="0" err="1"/>
              <a:t>따릉이는</a:t>
            </a:r>
            <a:r>
              <a:rPr lang="ko-KR" altLang="en-US" sz="1400" dirty="0"/>
              <a:t> </a:t>
            </a:r>
            <a:r>
              <a:rPr lang="en-US" altLang="ko-KR" sz="1400" dirty="0"/>
              <a:t>2015</a:t>
            </a:r>
            <a:r>
              <a:rPr lang="ko-KR" altLang="en-US" sz="1400" dirty="0"/>
              <a:t>년부터 서울시에서 운영하는 자전거 대여 시스템입니다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따릉이를</a:t>
            </a:r>
            <a:r>
              <a:rPr lang="ko-KR" altLang="en-US" sz="1400" dirty="0"/>
              <a:t> 사용하고 싶은 모든 시민들은 저렴한 가격에 최대 </a:t>
            </a:r>
            <a:r>
              <a:rPr lang="en-US" altLang="ko-KR" sz="1400" dirty="0"/>
              <a:t>6</a:t>
            </a:r>
            <a:r>
              <a:rPr lang="ko-KR" altLang="en-US" sz="1400" dirty="0"/>
              <a:t>시간까지 지정된 대여소에서 대여하여 사용한 뒤 다시 대여소로 반납하는 방식으로 사용할 수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따릉이</a:t>
            </a:r>
            <a:r>
              <a:rPr lang="ko-KR" altLang="en-US" sz="1400" dirty="0"/>
              <a:t> 자전거는 시민들의 안전을 우선시하여 제작되었으며 최근에는 노약자를 위한 </a:t>
            </a:r>
            <a:r>
              <a:rPr lang="en-US" altLang="ko-KR" sz="1400" dirty="0"/>
              <a:t>‘</a:t>
            </a:r>
            <a:r>
              <a:rPr lang="ko-KR" altLang="en-US" sz="1400" dirty="0"/>
              <a:t>새싹 </a:t>
            </a:r>
            <a:r>
              <a:rPr lang="ko-KR" altLang="en-US" sz="1400" dirty="0" err="1"/>
              <a:t>따릉이</a:t>
            </a:r>
            <a:r>
              <a:rPr lang="en-US" altLang="ko-KR" sz="1400" dirty="0"/>
              <a:t>’</a:t>
            </a:r>
            <a:r>
              <a:rPr lang="ko-KR" altLang="en-US" sz="1400" dirty="0"/>
              <a:t> 종류도 출시되었습니다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최근에는 </a:t>
            </a:r>
            <a:r>
              <a:rPr lang="en-US" altLang="ko-KR" sz="1400" dirty="0"/>
              <a:t>QR</a:t>
            </a:r>
            <a:r>
              <a:rPr lang="ko-KR" altLang="en-US" sz="1400" dirty="0"/>
              <a:t>코드를 사용하여 손쉽게 대여와 반납까지 이루어지고 있습니다</a:t>
            </a:r>
            <a:r>
              <a:rPr lang="en-US" altLang="ko-KR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9" y="84889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서울 자전거 </a:t>
            </a:r>
            <a:r>
              <a:rPr lang="ko-KR" altLang="en-US" b="1" dirty="0" err="1"/>
              <a:t>따릉이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6EBBF01-8488-4AA4-845E-2A5E07D77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175" y="2378471"/>
            <a:ext cx="4110061" cy="2696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E42818-3CAE-4575-BCF0-26104C2E2928}"/>
              </a:ext>
            </a:extLst>
          </p:cNvPr>
          <p:cNvSpPr txBox="1"/>
          <p:nvPr/>
        </p:nvSpPr>
        <p:spPr>
          <a:xfrm>
            <a:off x="9962606" y="1014159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1549442054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B7572B-8D4F-4DEE-90FD-55B242078F40}"/>
              </a:ext>
            </a:extLst>
          </p:cNvPr>
          <p:cNvSpPr/>
          <p:nvPr/>
        </p:nvSpPr>
        <p:spPr>
          <a:xfrm>
            <a:off x="7520589" y="848898"/>
            <a:ext cx="2165955" cy="725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따릉이</a:t>
            </a:r>
            <a:r>
              <a:rPr lang="ko-KR" altLang="en-US" dirty="0"/>
              <a:t> 소개</a:t>
            </a:r>
            <a:endParaRPr lang="en-US" altLang="ko-KR" dirty="0"/>
          </a:p>
          <a:p>
            <a:pPr algn="ctr"/>
            <a:r>
              <a:rPr lang="ko-KR" altLang="en-US" dirty="0"/>
              <a:t>사용 방법</a:t>
            </a:r>
          </a:p>
        </p:txBody>
      </p:sp>
    </p:spTree>
    <p:extLst>
      <p:ext uri="{BB962C8B-B14F-4D97-AF65-F5344CB8AC3E}">
        <p14:creationId xmlns:p14="http://schemas.microsoft.com/office/powerpoint/2010/main" val="2976990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Project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785031" y="1532709"/>
            <a:ext cx="4724133" cy="4514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따릉이는</a:t>
            </a:r>
            <a:r>
              <a:rPr lang="ko-KR" altLang="en-US" sz="1200" dirty="0"/>
              <a:t> </a:t>
            </a:r>
            <a:r>
              <a:rPr lang="en-US" altLang="ko-KR" sz="1200" dirty="0"/>
              <a:t>QR</a:t>
            </a:r>
            <a:r>
              <a:rPr lang="ko-KR" altLang="en-US" sz="1200" dirty="0"/>
              <a:t>코드를 통해 실시간으로 대여</a:t>
            </a:r>
            <a:r>
              <a:rPr lang="en-US" altLang="ko-KR" sz="1200" dirty="0"/>
              <a:t>, </a:t>
            </a:r>
            <a:r>
              <a:rPr lang="ko-KR" altLang="en-US" sz="1200" dirty="0"/>
              <a:t>반납되기때문에 </a:t>
            </a:r>
            <a:r>
              <a:rPr lang="ko-KR" altLang="en-US" sz="1200" dirty="0" err="1"/>
              <a:t>따릉이가</a:t>
            </a:r>
            <a:r>
              <a:rPr lang="ko-KR" altLang="en-US" sz="1200" dirty="0"/>
              <a:t> 대여</a:t>
            </a:r>
            <a:r>
              <a:rPr lang="en-US" altLang="ko-KR" sz="1200" dirty="0"/>
              <a:t>, </a:t>
            </a:r>
            <a:r>
              <a:rPr lang="ko-KR" altLang="en-US" sz="1200" dirty="0"/>
              <a:t>반납될 때마다 데이터가 자동으로 수집되고 있습니다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이번 프로젝트에서는 서울시 마포구에서 수집한 </a:t>
            </a:r>
            <a:r>
              <a:rPr lang="ko-KR" altLang="en-US" sz="1200" dirty="0" err="1"/>
              <a:t>따릉이</a:t>
            </a:r>
            <a:r>
              <a:rPr lang="ko-KR" altLang="en-US" sz="1200" dirty="0"/>
              <a:t> 데이터를 사용하여 데이터 분석을 진행하려고 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100" dirty="0" err="1"/>
              <a:t>따릉이</a:t>
            </a:r>
            <a:r>
              <a:rPr lang="ko-KR" altLang="en-US" sz="1100" dirty="0"/>
              <a:t> 데이터는 다음과 같은 특성들을 가지고 있습니다</a:t>
            </a:r>
            <a:r>
              <a:rPr lang="en-US" altLang="ko-KR" sz="11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번호 </a:t>
            </a:r>
            <a:r>
              <a:rPr lang="en-US" altLang="ko-KR" sz="1100" dirty="0"/>
              <a:t>: </a:t>
            </a:r>
            <a:r>
              <a:rPr lang="ko-KR" altLang="en-US" sz="1100" dirty="0"/>
              <a:t>각 </a:t>
            </a:r>
            <a:r>
              <a:rPr lang="ko-KR" altLang="en-US" sz="1100" dirty="0" err="1"/>
              <a:t>따릉이</a:t>
            </a:r>
            <a:r>
              <a:rPr lang="ko-KR" altLang="en-US" sz="1100" dirty="0"/>
              <a:t> 자전거의 고유 번호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시간 </a:t>
            </a:r>
            <a:r>
              <a:rPr lang="en-US" altLang="ko-KR" sz="1100" dirty="0"/>
              <a:t>: </a:t>
            </a:r>
            <a:r>
              <a:rPr lang="ko-KR" altLang="en-US" sz="1100" dirty="0"/>
              <a:t>측정된 시각 </a:t>
            </a:r>
            <a:r>
              <a:rPr lang="en-US" altLang="ko-KR" sz="1100" dirty="0"/>
              <a:t>(10</a:t>
            </a:r>
            <a:r>
              <a:rPr lang="ko-KR" altLang="en-US" sz="1100" dirty="0"/>
              <a:t>시는 </a:t>
            </a:r>
            <a:r>
              <a:rPr lang="en-US" altLang="ko-KR" sz="1100" dirty="0"/>
              <a:t>9~10</a:t>
            </a:r>
            <a:r>
              <a:rPr lang="ko-KR" altLang="en-US" sz="1100" dirty="0"/>
              <a:t>시</a:t>
            </a:r>
            <a:r>
              <a:rPr lang="en-US" altLang="ko-KR" sz="1100" dirty="0"/>
              <a:t>, 20</a:t>
            </a:r>
            <a:r>
              <a:rPr lang="ko-KR" altLang="en-US" sz="1100" dirty="0"/>
              <a:t>시는 </a:t>
            </a:r>
            <a:r>
              <a:rPr lang="en-US" altLang="ko-KR" sz="1100" dirty="0"/>
              <a:t>19~20</a:t>
            </a:r>
            <a:r>
              <a:rPr lang="ko-KR" altLang="en-US" sz="1100" dirty="0"/>
              <a:t>시의 데이터</a:t>
            </a:r>
            <a:r>
              <a:rPr lang="en-US" altLang="ko-KR" sz="11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기온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시각의 온도 </a:t>
            </a:r>
            <a:r>
              <a:rPr lang="en-US" altLang="ko-KR" sz="1100" dirty="0"/>
              <a:t>(</a:t>
            </a:r>
            <a:r>
              <a:rPr lang="ko-KR" altLang="en-US" sz="1100" dirty="0"/>
              <a:t>℃</a:t>
            </a:r>
            <a:r>
              <a:rPr lang="en-US" altLang="ko-KR" sz="11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풍속 </a:t>
            </a:r>
            <a:r>
              <a:rPr lang="en-US" altLang="ko-KR" sz="1100" dirty="0"/>
              <a:t>: </a:t>
            </a:r>
            <a:r>
              <a:rPr lang="ko-KR" altLang="en-US" sz="1100" dirty="0"/>
              <a:t>바람의 속도 </a:t>
            </a:r>
            <a:r>
              <a:rPr lang="en-US" altLang="ko-KR" sz="1100" dirty="0"/>
              <a:t>(m/s)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습도 </a:t>
            </a:r>
            <a:r>
              <a:rPr lang="en-US" altLang="ko-KR" sz="1100" dirty="0"/>
              <a:t>: </a:t>
            </a:r>
            <a:r>
              <a:rPr lang="ko-KR" altLang="en-US" sz="1100" dirty="0"/>
              <a:t>습기 측정값 </a:t>
            </a:r>
            <a:r>
              <a:rPr lang="en-US" altLang="ko-KR" sz="1100" dirty="0"/>
              <a:t>(%)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시야 </a:t>
            </a:r>
            <a:r>
              <a:rPr lang="en-US" altLang="ko-KR" sz="1100" dirty="0"/>
              <a:t>: </a:t>
            </a:r>
            <a:r>
              <a:rPr lang="ko-KR" altLang="en-US" sz="1100" dirty="0"/>
              <a:t>얼마나 밖이 잘 보이는지 </a:t>
            </a:r>
            <a:r>
              <a:rPr lang="en-US" altLang="ko-KR" sz="1100" dirty="0"/>
              <a:t>(</a:t>
            </a:r>
            <a:r>
              <a:rPr lang="ko-KR" altLang="en-US" sz="1100" dirty="0"/>
              <a:t>기상 상태에 따라 다름</a:t>
            </a:r>
            <a:r>
              <a:rPr lang="en-US" altLang="ko-KR" sz="11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비 </a:t>
            </a:r>
            <a:r>
              <a:rPr lang="en-US" altLang="ko-KR" sz="1100" dirty="0"/>
              <a:t>: </a:t>
            </a:r>
            <a:r>
              <a:rPr lang="ko-KR" altLang="en-US" sz="1100" dirty="0"/>
              <a:t>비가 왔는지 안 왔는지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오존 </a:t>
            </a:r>
            <a:r>
              <a:rPr lang="en-US" altLang="ko-KR" sz="1100" dirty="0"/>
              <a:t>: </a:t>
            </a:r>
            <a:r>
              <a:rPr lang="ko-KR" altLang="en-US" sz="1100" dirty="0"/>
              <a:t>오존층의 상태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미세먼지 </a:t>
            </a:r>
            <a:r>
              <a:rPr lang="en-US" altLang="ko-KR" sz="1100" dirty="0"/>
              <a:t>: </a:t>
            </a:r>
            <a:r>
              <a:rPr lang="ko-KR" altLang="en-US" sz="1100" dirty="0"/>
              <a:t>대기중 미세먼지 농도 </a:t>
            </a:r>
            <a:r>
              <a:rPr lang="en-US" altLang="ko-KR" sz="1100" dirty="0"/>
              <a:t>(ppm)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대여횟수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시간 </a:t>
            </a:r>
            <a:r>
              <a:rPr lang="ko-KR" altLang="en-US" sz="1100" dirty="0" err="1"/>
              <a:t>따릉이</a:t>
            </a:r>
            <a:r>
              <a:rPr lang="ko-KR" altLang="en-US" sz="1100" dirty="0"/>
              <a:t> 대여횟수</a:t>
            </a:r>
            <a:endParaRPr lang="en-US" altLang="ko-KR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9" y="84889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따릉이</a:t>
            </a:r>
            <a:r>
              <a:rPr lang="ko-KR" altLang="en-US" b="1" dirty="0"/>
              <a:t> 데이터 수집 방법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764A45-0AC2-49A7-A0E4-38E4DDE293FC}"/>
              </a:ext>
            </a:extLst>
          </p:cNvPr>
          <p:cNvSpPr txBox="1"/>
          <p:nvPr/>
        </p:nvSpPr>
        <p:spPr>
          <a:xfrm>
            <a:off x="10312376" y="655636"/>
            <a:ext cx="14510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1419085418</a:t>
            </a:r>
          </a:p>
          <a:p>
            <a:r>
              <a:rPr lang="en-US" altLang="ko-KR" sz="1400" dirty="0"/>
              <a:t>518828839</a:t>
            </a:r>
          </a:p>
          <a:p>
            <a:r>
              <a:rPr lang="en-US" altLang="ko-KR" sz="1400" dirty="0"/>
              <a:t>1211848468</a:t>
            </a:r>
            <a:endParaRPr lang="ko-KR" altLang="en-US" sz="1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9C6324A-48A0-4422-B352-2A1178E85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635" y="1688040"/>
            <a:ext cx="1206130" cy="11968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AB8AF88-E385-49B2-9188-E70CACF9CE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694" y="4673992"/>
            <a:ext cx="4079011" cy="1381425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FED4C84-3D9A-4FD0-8C23-51150481BB94}"/>
              </a:ext>
            </a:extLst>
          </p:cNvPr>
          <p:cNvSpPr/>
          <p:nvPr/>
        </p:nvSpPr>
        <p:spPr>
          <a:xfrm rot="16200000" flipH="1">
            <a:off x="9269436" y="4037611"/>
            <a:ext cx="663528" cy="609234"/>
          </a:xfrm>
          <a:prstGeom prst="rightArrow">
            <a:avLst>
              <a:gd name="adj1" fmla="val 46025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9DF2327-7266-4400-AAB4-F9E46BFD104F}"/>
              </a:ext>
            </a:extLst>
          </p:cNvPr>
          <p:cNvSpPr/>
          <p:nvPr/>
        </p:nvSpPr>
        <p:spPr>
          <a:xfrm>
            <a:off x="7802878" y="1532709"/>
            <a:ext cx="3500846" cy="2255852"/>
          </a:xfrm>
          <a:prstGeom prst="roundRect">
            <a:avLst/>
          </a:prstGeom>
          <a:noFill/>
          <a:ln w="28575"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8B28F9-B788-46A3-894A-43F972937B55}"/>
              </a:ext>
            </a:extLst>
          </p:cNvPr>
          <p:cNvSpPr/>
          <p:nvPr/>
        </p:nvSpPr>
        <p:spPr>
          <a:xfrm>
            <a:off x="7520589" y="427485"/>
            <a:ext cx="2165955" cy="1017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따릉이</a:t>
            </a:r>
            <a:r>
              <a:rPr lang="ko-KR" altLang="en-US" dirty="0"/>
              <a:t> 공공데이터 수집 방법과 특성 소개</a:t>
            </a:r>
            <a:r>
              <a:rPr lang="en-US" altLang="ko-KR" dirty="0"/>
              <a:t>/</a:t>
            </a:r>
            <a:r>
              <a:rPr lang="ko-KR" altLang="en-US" dirty="0"/>
              <a:t>설명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46E59E5-7609-4B04-A17C-2802831974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742" y="1626331"/>
            <a:ext cx="1073426" cy="10764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AE767AD-00B5-4BAD-BDB8-BBDAEFCBF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362" y="1745600"/>
            <a:ext cx="963331" cy="88076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6E9A5D7-0DF9-4608-874C-E957F087D0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357" y="2735435"/>
            <a:ext cx="2073456" cy="95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82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3CB4BFC-38E6-46E6-BB71-B6AAD12805A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400"/>
            <a:ext cx="12192000" cy="6541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 </a:t>
            </a:r>
            <a:r>
              <a:rPr lang="ko-KR" altLang="en-US" dirty="0">
                <a:solidFill>
                  <a:schemeClr val="tx1"/>
                </a:solidFill>
              </a:rPr>
              <a:t>문제 정의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2281646"/>
            <a:ext cx="9187780" cy="3995674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05456" y="96878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정의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3FEB37-C3D3-433C-B163-BE91761B4D5D}"/>
              </a:ext>
            </a:extLst>
          </p:cNvPr>
          <p:cNvSpPr txBox="1"/>
          <p:nvPr/>
        </p:nvSpPr>
        <p:spPr>
          <a:xfrm>
            <a:off x="3047903" y="6293514"/>
            <a:ext cx="7715444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대여횟수가 높을수록 대여소에 </a:t>
            </a:r>
            <a:r>
              <a:rPr lang="ko-KR" altLang="en-US" sz="1200" dirty="0" err="1">
                <a:latin typeface="+mn-ea"/>
              </a:rPr>
              <a:t>따릉이가</a:t>
            </a:r>
            <a:r>
              <a:rPr lang="ko-KR" altLang="en-US" sz="1200" dirty="0">
                <a:latin typeface="+mn-ea"/>
              </a:rPr>
              <a:t> 적게 배치되어 있을 확률이 높습니다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39E3A0B6-F389-4F5B-8B9C-05D8EBC6E0B7}"/>
              </a:ext>
            </a:extLst>
          </p:cNvPr>
          <p:cNvSpPr/>
          <p:nvPr/>
        </p:nvSpPr>
        <p:spPr>
          <a:xfrm>
            <a:off x="2585498" y="2413967"/>
            <a:ext cx="4773601" cy="3745502"/>
          </a:xfrm>
          <a:prstGeom prst="roundRect">
            <a:avLst>
              <a:gd name="adj" fmla="val 10552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DE0AD-D7B8-4EA4-8B1D-76B87B04876B}"/>
              </a:ext>
            </a:extLst>
          </p:cNvPr>
          <p:cNvSpPr txBox="1"/>
          <p:nvPr/>
        </p:nvSpPr>
        <p:spPr>
          <a:xfrm>
            <a:off x="2833345" y="4301577"/>
            <a:ext cx="4288317" cy="1483439"/>
          </a:xfrm>
          <a:prstGeom prst="roundRect">
            <a:avLst>
              <a:gd name="adj" fmla="val 5145"/>
            </a:avLst>
          </a:prstGeom>
          <a:solidFill>
            <a:schemeClr val="bg1"/>
          </a:solidFill>
          <a:ln>
            <a:solidFill>
              <a:srgbClr val="DDEFF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위와 같은 문제를 해결하기 위해 데이터 분석을 통해 다음과 같은 항목들이 사실인지 확인해봅시다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오후보다 오전에 </a:t>
            </a:r>
            <a:r>
              <a:rPr lang="ko-KR" altLang="en-US" sz="1200" dirty="0" err="1"/>
              <a:t>따릉이</a:t>
            </a:r>
            <a:r>
              <a:rPr lang="ko-KR" altLang="en-US" sz="1200" dirty="0"/>
              <a:t> 대여횟수가 높을 것이다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기온이 높아질수록 </a:t>
            </a:r>
            <a:r>
              <a:rPr lang="ko-KR" altLang="en-US" sz="1200" dirty="0" err="1"/>
              <a:t>따릉이</a:t>
            </a:r>
            <a:r>
              <a:rPr lang="ko-KR" altLang="en-US" sz="1200" dirty="0"/>
              <a:t> 대여횟수가 많아질 것이다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비가 내리면 </a:t>
            </a:r>
            <a:r>
              <a:rPr lang="ko-KR" altLang="en-US" sz="1200" dirty="0" err="1"/>
              <a:t>따릉이</a:t>
            </a:r>
            <a:r>
              <a:rPr lang="ko-KR" altLang="en-US" sz="1200" dirty="0"/>
              <a:t> 대여횟수가 적어질 것이다</a:t>
            </a:r>
            <a:r>
              <a:rPr lang="en-US" altLang="ko-KR" sz="12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71499-91A6-4C9A-A56F-B1057BE9F455}"/>
              </a:ext>
            </a:extLst>
          </p:cNvPr>
          <p:cNvSpPr txBox="1"/>
          <p:nvPr/>
        </p:nvSpPr>
        <p:spPr>
          <a:xfrm>
            <a:off x="2821450" y="2768422"/>
            <a:ext cx="4288317" cy="1198404"/>
          </a:xfrm>
          <a:prstGeom prst="roundRect">
            <a:avLst>
              <a:gd name="adj" fmla="val 5028"/>
            </a:avLst>
          </a:prstGeom>
          <a:solidFill>
            <a:schemeClr val="bg1"/>
          </a:solidFill>
          <a:ln>
            <a:solidFill>
              <a:srgbClr val="FFF2CC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데이터 분석을 통해 해답을 찾고자 하는 문제는 다음과 같습니다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언제 대여소에 가야 </a:t>
            </a:r>
            <a:r>
              <a:rPr lang="ko-KR" altLang="en-US" sz="1200" dirty="0" err="1"/>
              <a:t>따릉이를</a:t>
            </a:r>
            <a:r>
              <a:rPr lang="ko-KR" altLang="en-US" sz="1200" dirty="0"/>
              <a:t> 대여할 수 있는 확률이 높을까</a:t>
            </a:r>
            <a:r>
              <a:rPr lang="en-US" altLang="ko-KR" sz="1200" dirty="0"/>
              <a:t>?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AA1ED23-0A26-4CDE-A548-045209B12BCB}"/>
              </a:ext>
            </a:extLst>
          </p:cNvPr>
          <p:cNvSpPr/>
          <p:nvPr/>
        </p:nvSpPr>
        <p:spPr>
          <a:xfrm>
            <a:off x="4555529" y="4106302"/>
            <a:ext cx="843945" cy="257565"/>
          </a:xfrm>
          <a:prstGeom prst="roundRect">
            <a:avLst/>
          </a:prstGeom>
          <a:solidFill>
            <a:srgbClr val="DDEFFD"/>
          </a:solidFill>
          <a:ln>
            <a:solidFill>
              <a:srgbClr val="DDE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가설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52E0EFA-09ED-4D37-A9D7-160284DA8247}"/>
              </a:ext>
            </a:extLst>
          </p:cNvPr>
          <p:cNvSpPr/>
          <p:nvPr/>
        </p:nvSpPr>
        <p:spPr>
          <a:xfrm>
            <a:off x="4553189" y="2595625"/>
            <a:ext cx="843945" cy="273123"/>
          </a:xfrm>
          <a:prstGeom prst="roundRect">
            <a:avLst/>
          </a:prstGeom>
          <a:solidFill>
            <a:srgbClr val="FFF2CC"/>
          </a:solidFill>
          <a:ln>
            <a:solidFill>
              <a:srgbClr val="FFF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문제</a:t>
            </a:r>
          </a:p>
        </p:txBody>
      </p:sp>
      <p:sp>
        <p:nvSpPr>
          <p:cNvPr id="19" name="사각형: 둥근 모서리 11">
            <a:extLst>
              <a:ext uri="{FF2B5EF4-FFF2-40B4-BE49-F238E27FC236}">
                <a16:creationId xmlns:a16="http://schemas.microsoft.com/office/drawing/2014/main" id="{65EE45E6-3053-468E-AA7E-B2686334D7AE}"/>
              </a:ext>
            </a:extLst>
          </p:cNvPr>
          <p:cNvSpPr/>
          <p:nvPr/>
        </p:nvSpPr>
        <p:spPr>
          <a:xfrm>
            <a:off x="2505456" y="1496520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서울시 마포구에 사는 </a:t>
            </a:r>
            <a:r>
              <a:rPr lang="en-US" altLang="ko-KR" sz="1400" dirty="0"/>
              <a:t>Kai</a:t>
            </a:r>
            <a:r>
              <a:rPr lang="ko-KR" altLang="en-US" sz="1400" dirty="0"/>
              <a:t>는 이번에 방학을 맞아 새로운 취미로 </a:t>
            </a:r>
            <a:r>
              <a:rPr lang="ko-KR" altLang="en-US" sz="1400" dirty="0" err="1"/>
              <a:t>따릉이를</a:t>
            </a:r>
            <a:r>
              <a:rPr lang="ko-KR" altLang="en-US" sz="1400" dirty="0"/>
              <a:t> 대여하여 타려고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</a:t>
            </a:r>
            <a:r>
              <a:rPr lang="ko-KR" altLang="en-US" sz="1400" dirty="0" err="1"/>
              <a:t>따릉이</a:t>
            </a:r>
            <a:r>
              <a:rPr lang="ko-KR" altLang="en-US" sz="1400" dirty="0"/>
              <a:t> 데이터를 사용하여 언제 대여소에 가야 </a:t>
            </a:r>
            <a:r>
              <a:rPr lang="ko-KR" altLang="en-US" sz="1400" dirty="0" err="1"/>
              <a:t>따릉이가</a:t>
            </a:r>
            <a:r>
              <a:rPr lang="ko-KR" altLang="en-US" sz="1400" dirty="0"/>
              <a:t> 넉넉히 있을지 조사해 보려고 합니다</a:t>
            </a:r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AEB8F-E9CC-4ACD-8EC9-1B477647E498}"/>
              </a:ext>
            </a:extLst>
          </p:cNvPr>
          <p:cNvSpPr txBox="1"/>
          <p:nvPr/>
        </p:nvSpPr>
        <p:spPr>
          <a:xfrm>
            <a:off x="9962606" y="1014159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1935696514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4DE658-4009-457C-AF52-868CBD94D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848" y="2501446"/>
            <a:ext cx="3604639" cy="360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20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41DC66-C58C-4874-A64E-DCE2E2EF7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0932"/>
            <a:ext cx="12192000" cy="65561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 </a:t>
            </a:r>
            <a:r>
              <a:rPr lang="ko-KR" altLang="en-US" dirty="0">
                <a:solidFill>
                  <a:schemeClr val="tx1"/>
                </a:solidFill>
              </a:rPr>
              <a:t>데이터 수집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10594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 </a:t>
            </a:r>
            <a:r>
              <a:rPr lang="en-US" altLang="ko-KR" b="1" dirty="0"/>
              <a:t>- </a:t>
            </a:r>
            <a:r>
              <a:rPr lang="ko-KR" altLang="en-US" b="1" dirty="0"/>
              <a:t>공공 데이터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629" y="6349615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4781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서울시 열린 데이터 광장 웹사이트에서 </a:t>
            </a:r>
            <a:r>
              <a:rPr lang="ko-KR" altLang="en-US" sz="1400" dirty="0" err="1"/>
              <a:t>따릉이</a:t>
            </a:r>
            <a:r>
              <a:rPr lang="ko-KR" altLang="en-US" sz="1400" dirty="0"/>
              <a:t> 데이터를 찾으려고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다음 중 </a:t>
            </a:r>
            <a:r>
              <a:rPr lang="ko-KR" altLang="en-US" sz="1400" dirty="0" err="1"/>
              <a:t>따릉이</a:t>
            </a:r>
            <a:r>
              <a:rPr lang="ko-KR" altLang="en-US" sz="1400" dirty="0"/>
              <a:t> 데이터 분석에 활용할 수 있는 특성과 필요 없는 특성을 구분하여 알맞은 위치에 옮겨 봅시다</a:t>
            </a:r>
            <a:r>
              <a:rPr lang="en-US" altLang="ko-KR" sz="1400" dirty="0"/>
              <a:t>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90576" y="6345871"/>
            <a:ext cx="7699344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따릉이와</a:t>
            </a:r>
            <a:r>
              <a:rPr lang="ko-KR" altLang="en-US" sz="1200" dirty="0"/>
              <a:t> 관련 있는 특성과 관련 없는 특성을 구분해 봅시다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A2E89C-09DC-443D-906F-9C290D56E236}"/>
              </a:ext>
            </a:extLst>
          </p:cNvPr>
          <p:cNvSpPr/>
          <p:nvPr/>
        </p:nvSpPr>
        <p:spPr>
          <a:xfrm>
            <a:off x="4737463" y="4941298"/>
            <a:ext cx="4659086" cy="819409"/>
          </a:xfrm>
          <a:prstGeom prst="rect">
            <a:avLst/>
          </a:prstGeom>
          <a:solidFill>
            <a:srgbClr val="F5F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62">
            <a:extLst>
              <a:ext uri="{FF2B5EF4-FFF2-40B4-BE49-F238E27FC236}">
                <a16:creationId xmlns:a16="http://schemas.microsoft.com/office/drawing/2014/main" id="{A60DDF11-D348-4252-93D5-17733991C1C9}"/>
              </a:ext>
            </a:extLst>
          </p:cNvPr>
          <p:cNvSpPr/>
          <p:nvPr/>
        </p:nvSpPr>
        <p:spPr>
          <a:xfrm>
            <a:off x="4181028" y="4987136"/>
            <a:ext cx="1018659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기온</a:t>
            </a:r>
          </a:p>
        </p:txBody>
      </p:sp>
      <p:sp>
        <p:nvSpPr>
          <p:cNvPr id="27" name="모서리가 둥근 직사각형 62">
            <a:extLst>
              <a:ext uri="{FF2B5EF4-FFF2-40B4-BE49-F238E27FC236}">
                <a16:creationId xmlns:a16="http://schemas.microsoft.com/office/drawing/2014/main" id="{4655CC8F-DD8B-4506-A9AF-4FCD0F96F32F}"/>
              </a:ext>
            </a:extLst>
          </p:cNvPr>
          <p:cNvSpPr/>
          <p:nvPr/>
        </p:nvSpPr>
        <p:spPr>
          <a:xfrm>
            <a:off x="5798102" y="4987136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시간</a:t>
            </a:r>
          </a:p>
        </p:txBody>
      </p:sp>
      <p:sp>
        <p:nvSpPr>
          <p:cNvPr id="28" name="모서리가 둥근 직사각형 62">
            <a:extLst>
              <a:ext uri="{FF2B5EF4-FFF2-40B4-BE49-F238E27FC236}">
                <a16:creationId xmlns:a16="http://schemas.microsoft.com/office/drawing/2014/main" id="{D118674A-488E-49C3-B89E-EB07F0EFACD2}"/>
              </a:ext>
            </a:extLst>
          </p:cNvPr>
          <p:cNvSpPr/>
          <p:nvPr/>
        </p:nvSpPr>
        <p:spPr>
          <a:xfrm>
            <a:off x="7417169" y="4987136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성별</a:t>
            </a:r>
          </a:p>
        </p:txBody>
      </p:sp>
      <p:sp>
        <p:nvSpPr>
          <p:cNvPr id="30" name="모서리가 둥근 직사각형 62">
            <a:extLst>
              <a:ext uri="{FF2B5EF4-FFF2-40B4-BE49-F238E27FC236}">
                <a16:creationId xmlns:a16="http://schemas.microsoft.com/office/drawing/2014/main" id="{77E92508-EB20-43CB-B788-67760DFD482E}"/>
              </a:ext>
            </a:extLst>
          </p:cNvPr>
          <p:cNvSpPr/>
          <p:nvPr/>
        </p:nvSpPr>
        <p:spPr>
          <a:xfrm>
            <a:off x="9015132" y="4987136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몸무게</a:t>
            </a:r>
          </a:p>
        </p:txBody>
      </p:sp>
      <p:sp>
        <p:nvSpPr>
          <p:cNvPr id="31" name="모서리가 둥근 직사각형 62">
            <a:extLst>
              <a:ext uri="{FF2B5EF4-FFF2-40B4-BE49-F238E27FC236}">
                <a16:creationId xmlns:a16="http://schemas.microsoft.com/office/drawing/2014/main" id="{0CF56860-E25D-43C6-B616-292D354E2210}"/>
              </a:ext>
            </a:extLst>
          </p:cNvPr>
          <p:cNvSpPr/>
          <p:nvPr/>
        </p:nvSpPr>
        <p:spPr>
          <a:xfrm>
            <a:off x="4172470" y="5479478"/>
            <a:ext cx="103577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대여횟수</a:t>
            </a:r>
          </a:p>
        </p:txBody>
      </p:sp>
      <p:sp>
        <p:nvSpPr>
          <p:cNvPr id="32" name="모서리가 둥근 직사각형 62">
            <a:extLst>
              <a:ext uri="{FF2B5EF4-FFF2-40B4-BE49-F238E27FC236}">
                <a16:creationId xmlns:a16="http://schemas.microsoft.com/office/drawing/2014/main" id="{1191B7F4-4814-4A16-9B69-FF66D092718A}"/>
              </a:ext>
            </a:extLst>
          </p:cNvPr>
          <p:cNvSpPr/>
          <p:nvPr/>
        </p:nvSpPr>
        <p:spPr>
          <a:xfrm>
            <a:off x="5798102" y="5479478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혈액형</a:t>
            </a:r>
          </a:p>
        </p:txBody>
      </p:sp>
      <p:sp>
        <p:nvSpPr>
          <p:cNvPr id="33" name="모서리가 둥근 직사각형 62">
            <a:extLst>
              <a:ext uri="{FF2B5EF4-FFF2-40B4-BE49-F238E27FC236}">
                <a16:creationId xmlns:a16="http://schemas.microsoft.com/office/drawing/2014/main" id="{30206F53-6BBE-4316-B1D0-076F1D3B15C7}"/>
              </a:ext>
            </a:extLst>
          </p:cNvPr>
          <p:cNvSpPr/>
          <p:nvPr/>
        </p:nvSpPr>
        <p:spPr>
          <a:xfrm>
            <a:off x="7417170" y="5479478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월급</a:t>
            </a:r>
          </a:p>
        </p:txBody>
      </p:sp>
      <p:sp>
        <p:nvSpPr>
          <p:cNvPr id="34" name="모서리가 둥근 직사각형 62">
            <a:extLst>
              <a:ext uri="{FF2B5EF4-FFF2-40B4-BE49-F238E27FC236}">
                <a16:creationId xmlns:a16="http://schemas.microsoft.com/office/drawing/2014/main" id="{B6D9576F-A5DE-43AD-A7A8-B67775D52F1C}"/>
              </a:ext>
            </a:extLst>
          </p:cNvPr>
          <p:cNvSpPr/>
          <p:nvPr/>
        </p:nvSpPr>
        <p:spPr>
          <a:xfrm>
            <a:off x="9015131" y="5479478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비</a:t>
            </a:r>
          </a:p>
        </p:txBody>
      </p:sp>
      <p:sp>
        <p:nvSpPr>
          <p:cNvPr id="17" name="모서리가 둥근 직사각형 62">
            <a:extLst>
              <a:ext uri="{FF2B5EF4-FFF2-40B4-BE49-F238E27FC236}">
                <a16:creationId xmlns:a16="http://schemas.microsoft.com/office/drawing/2014/main" id="{012BBD75-0D27-4EEF-ACEA-429A09298665}"/>
              </a:ext>
            </a:extLst>
          </p:cNvPr>
          <p:cNvSpPr/>
          <p:nvPr/>
        </p:nvSpPr>
        <p:spPr>
          <a:xfrm>
            <a:off x="3919921" y="3519768"/>
            <a:ext cx="103577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대여횟수</a:t>
            </a:r>
          </a:p>
        </p:txBody>
      </p:sp>
      <p:sp>
        <p:nvSpPr>
          <p:cNvPr id="18" name="모서리가 둥근 직사각형 62">
            <a:extLst>
              <a:ext uri="{FF2B5EF4-FFF2-40B4-BE49-F238E27FC236}">
                <a16:creationId xmlns:a16="http://schemas.microsoft.com/office/drawing/2014/main" id="{CCC11539-F8CD-4ED9-A9C2-7555CF5A50E6}"/>
              </a:ext>
            </a:extLst>
          </p:cNvPr>
          <p:cNvSpPr/>
          <p:nvPr/>
        </p:nvSpPr>
        <p:spPr>
          <a:xfrm>
            <a:off x="5288772" y="3519768"/>
            <a:ext cx="1018659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기온</a:t>
            </a:r>
          </a:p>
        </p:txBody>
      </p:sp>
      <p:sp>
        <p:nvSpPr>
          <p:cNvPr id="19" name="모서리가 둥근 직사각형 62">
            <a:extLst>
              <a:ext uri="{FF2B5EF4-FFF2-40B4-BE49-F238E27FC236}">
                <a16:creationId xmlns:a16="http://schemas.microsoft.com/office/drawing/2014/main" id="{96FD1FEE-8EA9-4073-807E-68007A82FDFC}"/>
              </a:ext>
            </a:extLst>
          </p:cNvPr>
          <p:cNvSpPr/>
          <p:nvPr/>
        </p:nvSpPr>
        <p:spPr>
          <a:xfrm>
            <a:off x="5288772" y="3932147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비</a:t>
            </a:r>
          </a:p>
        </p:txBody>
      </p:sp>
      <p:sp>
        <p:nvSpPr>
          <p:cNvPr id="20" name="모서리가 둥근 직사각형 62">
            <a:extLst>
              <a:ext uri="{FF2B5EF4-FFF2-40B4-BE49-F238E27FC236}">
                <a16:creationId xmlns:a16="http://schemas.microsoft.com/office/drawing/2014/main" id="{987B58CF-C410-441E-AE44-BE40AA0CB2DA}"/>
              </a:ext>
            </a:extLst>
          </p:cNvPr>
          <p:cNvSpPr/>
          <p:nvPr/>
        </p:nvSpPr>
        <p:spPr>
          <a:xfrm>
            <a:off x="3937038" y="3932263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시간</a:t>
            </a:r>
          </a:p>
        </p:txBody>
      </p:sp>
      <p:sp>
        <p:nvSpPr>
          <p:cNvPr id="21" name="모서리가 둥근 직사각형 62">
            <a:extLst>
              <a:ext uri="{FF2B5EF4-FFF2-40B4-BE49-F238E27FC236}">
                <a16:creationId xmlns:a16="http://schemas.microsoft.com/office/drawing/2014/main" id="{6B5054A8-C1CF-4FFB-A7BE-032F342609EE}"/>
              </a:ext>
            </a:extLst>
          </p:cNvPr>
          <p:cNvSpPr/>
          <p:nvPr/>
        </p:nvSpPr>
        <p:spPr>
          <a:xfrm>
            <a:off x="7487565" y="3519768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혈액형</a:t>
            </a:r>
          </a:p>
        </p:txBody>
      </p:sp>
      <p:sp>
        <p:nvSpPr>
          <p:cNvPr id="24" name="모서리가 둥근 직사각형 62">
            <a:extLst>
              <a:ext uri="{FF2B5EF4-FFF2-40B4-BE49-F238E27FC236}">
                <a16:creationId xmlns:a16="http://schemas.microsoft.com/office/drawing/2014/main" id="{3C2BBA33-EE97-425C-9C90-EBB1E5150A53}"/>
              </a:ext>
            </a:extLst>
          </p:cNvPr>
          <p:cNvSpPr/>
          <p:nvPr/>
        </p:nvSpPr>
        <p:spPr>
          <a:xfrm>
            <a:off x="7487565" y="3947633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성별</a:t>
            </a:r>
          </a:p>
        </p:txBody>
      </p:sp>
      <p:sp>
        <p:nvSpPr>
          <p:cNvPr id="25" name="모서리가 둥근 직사각형 62">
            <a:extLst>
              <a:ext uri="{FF2B5EF4-FFF2-40B4-BE49-F238E27FC236}">
                <a16:creationId xmlns:a16="http://schemas.microsoft.com/office/drawing/2014/main" id="{D4C2F8A0-2955-4F65-B15C-39F4D1ADA169}"/>
              </a:ext>
            </a:extLst>
          </p:cNvPr>
          <p:cNvSpPr/>
          <p:nvPr/>
        </p:nvSpPr>
        <p:spPr>
          <a:xfrm>
            <a:off x="8821120" y="3519884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몸무게</a:t>
            </a:r>
          </a:p>
        </p:txBody>
      </p:sp>
      <p:sp>
        <p:nvSpPr>
          <p:cNvPr id="29" name="모서리가 둥근 직사각형 62">
            <a:extLst>
              <a:ext uri="{FF2B5EF4-FFF2-40B4-BE49-F238E27FC236}">
                <a16:creationId xmlns:a16="http://schemas.microsoft.com/office/drawing/2014/main" id="{4A2E2016-939F-4371-AA4A-B974233C3355}"/>
              </a:ext>
            </a:extLst>
          </p:cNvPr>
          <p:cNvSpPr/>
          <p:nvPr/>
        </p:nvSpPr>
        <p:spPr>
          <a:xfrm>
            <a:off x="8821121" y="3947633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월급</a:t>
            </a:r>
          </a:p>
        </p:txBody>
      </p:sp>
    </p:spTree>
    <p:extLst>
      <p:ext uri="{BB962C8B-B14F-4D97-AF65-F5344CB8AC3E}">
        <p14:creationId xmlns:p14="http://schemas.microsoft.com/office/powerpoint/2010/main" val="3797980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75015" y="226604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555328189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8" y="2878325"/>
            <a:ext cx="7344000" cy="1020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F0000"/>
                </a:solidFill>
                <a:latin typeface="+mn-ea"/>
              </a:rPr>
              <a:t>넷플릭스는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크게 보면 콘텐츠와 사용자를 중심으로 데이터를 분석하여 영상을 추천합니다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콘텐츠를 중심으로 데이터를 분석할 때는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+mn-ea"/>
              </a:rPr>
              <a:t>영상마다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필요한 특성을 저장하고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이 특성 중 사용자가 선호하는 특성을 찾아 추천합니다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저번 시간에는 데이터 간의 관계와 이러한 관계를 어떻게 부르는지에 대해서 배웠어요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데이터 시각화 방법인 </a:t>
            </a:r>
            <a:r>
              <a:rPr lang="ko-KR" altLang="en-US" sz="1400" dirty="0" err="1">
                <a:latin typeface="+mn-ea"/>
              </a:rPr>
              <a:t>산점도</a:t>
            </a:r>
            <a:r>
              <a:rPr lang="ko-KR" altLang="en-US" sz="1400" dirty="0">
                <a:latin typeface="+mn-ea"/>
              </a:rPr>
              <a:t> 그래프와 박스 그래프와 데이터 </a:t>
            </a:r>
            <a:r>
              <a:rPr lang="ko-KR" altLang="en-US" sz="1400" dirty="0" err="1">
                <a:latin typeface="+mn-ea"/>
              </a:rPr>
              <a:t>전처리</a:t>
            </a:r>
            <a:r>
              <a:rPr lang="ko-KR" altLang="en-US" sz="1400" dirty="0">
                <a:latin typeface="+mn-ea"/>
              </a:rPr>
              <a:t> 방법도 알아보았습니다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Review (2)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612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52786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 </a:t>
            </a:r>
            <a:r>
              <a:rPr lang="en-US" altLang="ko-KR" b="1" dirty="0"/>
              <a:t>- </a:t>
            </a:r>
            <a:r>
              <a:rPr lang="ko-KR" altLang="en-US" b="1" dirty="0"/>
              <a:t>표 작성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54059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수집한 데이터를 표로 작성하여 데이터 분석에 이용해 보려고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필요한 특성들을 골라 알맞은 위치로 옮겨봅시다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p.5 </a:t>
            </a:r>
            <a:r>
              <a:rPr lang="ko-KR" altLang="en-US" dirty="0">
                <a:solidFill>
                  <a:schemeClr val="tx1"/>
                </a:solidFill>
              </a:rPr>
              <a:t>데이터 수집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057367" y="2196730"/>
            <a:ext cx="1916348" cy="3960000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62">
            <a:extLst>
              <a:ext uri="{FF2B5EF4-FFF2-40B4-BE49-F238E27FC236}">
                <a16:creationId xmlns:a16="http://schemas.microsoft.com/office/drawing/2014/main" id="{735A8657-45DF-4F59-BB09-24E7B61299CB}"/>
              </a:ext>
            </a:extLst>
          </p:cNvPr>
          <p:cNvSpPr/>
          <p:nvPr/>
        </p:nvSpPr>
        <p:spPr>
          <a:xfrm>
            <a:off x="9565541" y="3681044"/>
            <a:ext cx="900000" cy="320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성별</a:t>
            </a:r>
          </a:p>
        </p:txBody>
      </p:sp>
      <p:sp>
        <p:nvSpPr>
          <p:cNvPr id="20" name="모서리가 둥근 직사각형 62">
            <a:extLst>
              <a:ext uri="{FF2B5EF4-FFF2-40B4-BE49-F238E27FC236}">
                <a16:creationId xmlns:a16="http://schemas.microsoft.com/office/drawing/2014/main" id="{2769D260-2EA1-447A-95E0-49ED6BD694B8}"/>
              </a:ext>
            </a:extLst>
          </p:cNvPr>
          <p:cNvSpPr/>
          <p:nvPr/>
        </p:nvSpPr>
        <p:spPr>
          <a:xfrm>
            <a:off x="9565541" y="4468145"/>
            <a:ext cx="900000" cy="320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기온</a:t>
            </a:r>
          </a:p>
        </p:txBody>
      </p:sp>
      <p:sp>
        <p:nvSpPr>
          <p:cNvPr id="21" name="모서리가 둥근 직사각형 62">
            <a:extLst>
              <a:ext uri="{FF2B5EF4-FFF2-40B4-BE49-F238E27FC236}">
                <a16:creationId xmlns:a16="http://schemas.microsoft.com/office/drawing/2014/main" id="{37042666-1EBA-4C19-9FD0-4D31F8028A7C}"/>
              </a:ext>
            </a:extLst>
          </p:cNvPr>
          <p:cNvSpPr/>
          <p:nvPr/>
        </p:nvSpPr>
        <p:spPr>
          <a:xfrm>
            <a:off x="9565541" y="5251964"/>
            <a:ext cx="900000" cy="320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혈액형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9565541" y="2893942"/>
            <a:ext cx="900000" cy="320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비</a:t>
            </a:r>
          </a:p>
        </p:txBody>
      </p:sp>
      <p:sp>
        <p:nvSpPr>
          <p:cNvPr id="29" name="모서리가 둥근 직사각형 9">
            <a:extLst>
              <a:ext uri="{FF2B5EF4-FFF2-40B4-BE49-F238E27FC236}">
                <a16:creationId xmlns:a16="http://schemas.microsoft.com/office/drawing/2014/main" id="{60035ED2-A0DE-4CEB-8DC1-EE97F28F9C65}"/>
              </a:ext>
            </a:extLst>
          </p:cNvPr>
          <p:cNvSpPr/>
          <p:nvPr/>
        </p:nvSpPr>
        <p:spPr>
          <a:xfrm>
            <a:off x="2578043" y="2196730"/>
            <a:ext cx="6396189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AF1C2D6-7ED7-40E3-BB76-75775AAED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950148"/>
              </p:ext>
            </p:extLst>
          </p:nvPr>
        </p:nvGraphicFramePr>
        <p:xfrm>
          <a:off x="2804160" y="2362028"/>
          <a:ext cx="5948290" cy="3590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7018">
                  <a:extLst>
                    <a:ext uri="{9D8B030D-6E8A-4147-A177-3AD203B41FA5}">
                      <a16:colId xmlns:a16="http://schemas.microsoft.com/office/drawing/2014/main" val="2976315949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1308698793"/>
                    </a:ext>
                  </a:extLst>
                </a:gridCol>
                <a:gridCol w="766354">
                  <a:extLst>
                    <a:ext uri="{9D8B030D-6E8A-4147-A177-3AD203B41FA5}">
                      <a16:colId xmlns:a16="http://schemas.microsoft.com/office/drawing/2014/main" val="2252996694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879829094"/>
                    </a:ext>
                  </a:extLst>
                </a:gridCol>
                <a:gridCol w="600892">
                  <a:extLst>
                    <a:ext uri="{9D8B030D-6E8A-4147-A177-3AD203B41FA5}">
                      <a16:colId xmlns:a16="http://schemas.microsoft.com/office/drawing/2014/main" val="2996835067"/>
                    </a:ext>
                  </a:extLst>
                </a:gridCol>
                <a:gridCol w="844731">
                  <a:extLst>
                    <a:ext uri="{9D8B030D-6E8A-4147-A177-3AD203B41FA5}">
                      <a16:colId xmlns:a16="http://schemas.microsoft.com/office/drawing/2014/main" val="2863828301"/>
                    </a:ext>
                  </a:extLst>
                </a:gridCol>
                <a:gridCol w="1027611">
                  <a:extLst>
                    <a:ext uri="{9D8B030D-6E8A-4147-A177-3AD203B41FA5}">
                      <a16:colId xmlns:a16="http://schemas.microsoft.com/office/drawing/2014/main" val="3518998466"/>
                    </a:ext>
                  </a:extLst>
                </a:gridCol>
                <a:gridCol w="932152">
                  <a:extLst>
                    <a:ext uri="{9D8B030D-6E8A-4147-A177-3AD203B41FA5}">
                      <a16:colId xmlns:a16="http://schemas.microsoft.com/office/drawing/2014/main" val="3446666401"/>
                    </a:ext>
                  </a:extLst>
                </a:gridCol>
              </a:tblGrid>
              <a:tr h="4488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풍속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미세먼지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대여횟수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76057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왔음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29679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808771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542065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758623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206267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210630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1458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9730297"/>
                  </a:ext>
                </a:extLst>
              </a:tr>
            </a:tbl>
          </a:graphicData>
        </a:graphic>
      </p:graphicFrame>
      <p:pic>
        <p:nvPicPr>
          <p:cNvPr id="31" name="그림 30">
            <a:extLst>
              <a:ext uri="{FF2B5EF4-FFF2-40B4-BE49-F238E27FC236}">
                <a16:creationId xmlns:a16="http://schemas.microsoft.com/office/drawing/2014/main" id="{7818F13C-605B-4DF8-9231-B679E00E8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  <p:sp>
        <p:nvSpPr>
          <p:cNvPr id="23" name="모서리가 둥근 직사각형 22"/>
          <p:cNvSpPr>
            <a:spLocks/>
          </p:cNvSpPr>
          <p:nvPr/>
        </p:nvSpPr>
        <p:spPr>
          <a:xfrm>
            <a:off x="4047328" y="2452092"/>
            <a:ext cx="672718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모서리가 둥근 직사각형 23"/>
          <p:cNvSpPr>
            <a:spLocks/>
          </p:cNvSpPr>
          <p:nvPr/>
        </p:nvSpPr>
        <p:spPr>
          <a:xfrm>
            <a:off x="5987305" y="2452092"/>
            <a:ext cx="761837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모서리가 둥근 직사각형 62">
            <a:extLst>
              <a:ext uri="{FF2B5EF4-FFF2-40B4-BE49-F238E27FC236}">
                <a16:creationId xmlns:a16="http://schemas.microsoft.com/office/drawing/2014/main" id="{E1FA2C4E-F913-45CE-BE42-D293DDF7BC28}"/>
              </a:ext>
            </a:extLst>
          </p:cNvPr>
          <p:cNvSpPr/>
          <p:nvPr/>
        </p:nvSpPr>
        <p:spPr>
          <a:xfrm>
            <a:off x="5987305" y="2101765"/>
            <a:ext cx="761837" cy="3212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비</a:t>
            </a:r>
          </a:p>
        </p:txBody>
      </p:sp>
      <p:sp>
        <p:nvSpPr>
          <p:cNvPr id="28" name="모서리가 둥근 직사각형 62">
            <a:extLst>
              <a:ext uri="{FF2B5EF4-FFF2-40B4-BE49-F238E27FC236}">
                <a16:creationId xmlns:a16="http://schemas.microsoft.com/office/drawing/2014/main" id="{7A02C706-7A10-4405-AFBE-D866943ED20F}"/>
              </a:ext>
            </a:extLst>
          </p:cNvPr>
          <p:cNvSpPr/>
          <p:nvPr/>
        </p:nvSpPr>
        <p:spPr>
          <a:xfrm>
            <a:off x="4047328" y="2093031"/>
            <a:ext cx="672718" cy="3212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기온</a:t>
            </a:r>
          </a:p>
        </p:txBody>
      </p:sp>
    </p:spTree>
    <p:extLst>
      <p:ext uri="{BB962C8B-B14F-4D97-AF65-F5344CB8AC3E}">
        <p14:creationId xmlns:p14="http://schemas.microsoft.com/office/powerpoint/2010/main" val="1900931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p.6 </a:t>
            </a:r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문제와 가설과 관련 없는 특성들을 찾아봅시다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A03A2D-AE82-4183-9F8E-12E3137A5290}"/>
              </a:ext>
            </a:extLst>
          </p:cNvPr>
          <p:cNvSpPr txBox="1"/>
          <p:nvPr/>
        </p:nvSpPr>
        <p:spPr>
          <a:xfrm>
            <a:off x="2575418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96B50-668D-4B78-9BBE-AF503D2FF9C7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공공데이터와 자신이 직접 조사한 데이터를 비교하여 사용하기로 하였습니다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수집한 데이터에서 </a:t>
            </a:r>
            <a:r>
              <a:rPr lang="en-US" altLang="ko-KR" sz="1400" dirty="0"/>
              <a:t>Kai</a:t>
            </a:r>
            <a:r>
              <a:rPr lang="ko-KR" altLang="en-US" sz="1400" dirty="0"/>
              <a:t>가 조사하고 싶은 주제와 관련 없는 데이터를 찾아 표에서 옮겨 제거해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8FFE96A2-DD32-44B2-9675-C0862675D77C}"/>
              </a:ext>
            </a:extLst>
          </p:cNvPr>
          <p:cNvSpPr/>
          <p:nvPr/>
        </p:nvSpPr>
        <p:spPr>
          <a:xfrm>
            <a:off x="2578043" y="2196730"/>
            <a:ext cx="6396189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13ED9-FA9E-4FB4-9083-B571A15FB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489506"/>
              </p:ext>
            </p:extLst>
          </p:nvPr>
        </p:nvGraphicFramePr>
        <p:xfrm>
          <a:off x="2804160" y="2362028"/>
          <a:ext cx="5948290" cy="3590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7018">
                  <a:extLst>
                    <a:ext uri="{9D8B030D-6E8A-4147-A177-3AD203B41FA5}">
                      <a16:colId xmlns:a16="http://schemas.microsoft.com/office/drawing/2014/main" val="2976315949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1308698793"/>
                    </a:ext>
                  </a:extLst>
                </a:gridCol>
                <a:gridCol w="766354">
                  <a:extLst>
                    <a:ext uri="{9D8B030D-6E8A-4147-A177-3AD203B41FA5}">
                      <a16:colId xmlns:a16="http://schemas.microsoft.com/office/drawing/2014/main" val="2252996694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879829094"/>
                    </a:ext>
                  </a:extLst>
                </a:gridCol>
                <a:gridCol w="600892">
                  <a:extLst>
                    <a:ext uri="{9D8B030D-6E8A-4147-A177-3AD203B41FA5}">
                      <a16:colId xmlns:a16="http://schemas.microsoft.com/office/drawing/2014/main" val="2996835067"/>
                    </a:ext>
                  </a:extLst>
                </a:gridCol>
                <a:gridCol w="844731">
                  <a:extLst>
                    <a:ext uri="{9D8B030D-6E8A-4147-A177-3AD203B41FA5}">
                      <a16:colId xmlns:a16="http://schemas.microsoft.com/office/drawing/2014/main" val="2863828301"/>
                    </a:ext>
                  </a:extLst>
                </a:gridCol>
                <a:gridCol w="1027611">
                  <a:extLst>
                    <a:ext uri="{9D8B030D-6E8A-4147-A177-3AD203B41FA5}">
                      <a16:colId xmlns:a16="http://schemas.microsoft.com/office/drawing/2014/main" val="3518998466"/>
                    </a:ext>
                  </a:extLst>
                </a:gridCol>
                <a:gridCol w="932152">
                  <a:extLst>
                    <a:ext uri="{9D8B030D-6E8A-4147-A177-3AD203B41FA5}">
                      <a16:colId xmlns:a16="http://schemas.microsoft.com/office/drawing/2014/main" val="3446666401"/>
                    </a:ext>
                  </a:extLst>
                </a:gridCol>
              </a:tblGrid>
              <a:tr h="4488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풍속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미세먼지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대여횟수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76057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왔음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29679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808771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542065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758623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206267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210630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1458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9730297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26015055-0B66-4876-9E49-A1CC110623A5}"/>
              </a:ext>
            </a:extLst>
          </p:cNvPr>
          <p:cNvGrpSpPr/>
          <p:nvPr/>
        </p:nvGrpSpPr>
        <p:grpSpPr>
          <a:xfrm>
            <a:off x="9063595" y="2196729"/>
            <a:ext cx="1999949" cy="3960000"/>
            <a:chOff x="9063595" y="2196729"/>
            <a:chExt cx="2423011" cy="3960000"/>
          </a:xfrm>
        </p:grpSpPr>
        <p:sp>
          <p:nvSpPr>
            <p:cNvPr id="44" name="모서리가 둥근 직사각형 9">
              <a:extLst>
                <a:ext uri="{FF2B5EF4-FFF2-40B4-BE49-F238E27FC236}">
                  <a16:creationId xmlns:a16="http://schemas.microsoft.com/office/drawing/2014/main" id="{5BAA9EFA-0B4E-4103-B8C4-E820E3F75EFD}"/>
                </a:ext>
              </a:extLst>
            </p:cNvPr>
            <p:cNvSpPr/>
            <p:nvPr/>
          </p:nvSpPr>
          <p:spPr>
            <a:xfrm>
              <a:off x="9063595" y="2196729"/>
              <a:ext cx="2423011" cy="3960000"/>
            </a:xfrm>
            <a:prstGeom prst="roundRect">
              <a:avLst>
                <a:gd name="adj" fmla="val 7023"/>
              </a:avLst>
            </a:prstGeom>
            <a:solidFill>
              <a:srgbClr val="EC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B6CC3C-8130-4083-8568-FD3AB1AE8CCF}"/>
                </a:ext>
              </a:extLst>
            </p:cNvPr>
            <p:cNvSpPr txBox="1"/>
            <p:nvPr/>
          </p:nvSpPr>
          <p:spPr>
            <a:xfrm>
              <a:off x="9207167" y="2306786"/>
              <a:ext cx="2122523" cy="603925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다음 중 주제와 관련 </a:t>
              </a:r>
              <a:endParaRPr lang="en-US" altLang="ko-KR" sz="105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없는 특성을 옮겨 봅시다</a:t>
              </a:r>
              <a:endParaRPr lang="en-US" altLang="ko-KR" sz="1050" dirty="0"/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9E88F8D5-B4BD-4210-B7F8-2D265BC0D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  <p:sp>
        <p:nvSpPr>
          <p:cNvPr id="31" name="모서리가 둥근 직사각형 7">
            <a:extLst>
              <a:ext uri="{FF2B5EF4-FFF2-40B4-BE49-F238E27FC236}">
                <a16:creationId xmlns:a16="http://schemas.microsoft.com/office/drawing/2014/main" id="{F0CC9AF0-E65D-4DD2-BEE5-0B7B9E3E9832}"/>
              </a:ext>
            </a:extLst>
          </p:cNvPr>
          <p:cNvSpPr>
            <a:spLocks/>
          </p:cNvSpPr>
          <p:nvPr/>
        </p:nvSpPr>
        <p:spPr>
          <a:xfrm>
            <a:off x="9224962" y="3226626"/>
            <a:ext cx="1666876" cy="3265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32" name="모서리가 둥근 직사각형 62">
            <a:extLst>
              <a:ext uri="{FF2B5EF4-FFF2-40B4-BE49-F238E27FC236}">
                <a16:creationId xmlns:a16="http://schemas.microsoft.com/office/drawing/2014/main" id="{DCDDE4B2-9097-4D4B-8752-70EC4C937DD2}"/>
              </a:ext>
            </a:extLst>
          </p:cNvPr>
          <p:cNvSpPr/>
          <p:nvPr/>
        </p:nvSpPr>
        <p:spPr>
          <a:xfrm>
            <a:off x="2829891" y="2452092"/>
            <a:ext cx="57688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번호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33" name="모서리가 둥근 직사각형 62">
            <a:extLst>
              <a:ext uri="{FF2B5EF4-FFF2-40B4-BE49-F238E27FC236}">
                <a16:creationId xmlns:a16="http://schemas.microsoft.com/office/drawing/2014/main" id="{0EC64447-C4CC-4D86-975C-480EC50FD660}"/>
              </a:ext>
            </a:extLst>
          </p:cNvPr>
          <p:cNvSpPr/>
          <p:nvPr/>
        </p:nvSpPr>
        <p:spPr>
          <a:xfrm>
            <a:off x="3449166" y="2452092"/>
            <a:ext cx="53863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시간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34" name="모서리가 둥근 직사각형 62">
            <a:extLst>
              <a:ext uri="{FF2B5EF4-FFF2-40B4-BE49-F238E27FC236}">
                <a16:creationId xmlns:a16="http://schemas.microsoft.com/office/drawing/2014/main" id="{1F4811F4-7767-4D8F-87D8-8D76FBD54ABD}"/>
              </a:ext>
            </a:extLst>
          </p:cNvPr>
          <p:cNvSpPr/>
          <p:nvPr/>
        </p:nvSpPr>
        <p:spPr>
          <a:xfrm>
            <a:off x="4030191" y="2452092"/>
            <a:ext cx="72278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기온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35" name="모서리가 둥근 직사각형 62">
            <a:extLst>
              <a:ext uri="{FF2B5EF4-FFF2-40B4-BE49-F238E27FC236}">
                <a16:creationId xmlns:a16="http://schemas.microsoft.com/office/drawing/2014/main" id="{D306B33E-7B4A-4FA1-8FAF-FD64280AD432}"/>
              </a:ext>
            </a:extLst>
          </p:cNvPr>
          <p:cNvSpPr/>
          <p:nvPr/>
        </p:nvSpPr>
        <p:spPr>
          <a:xfrm>
            <a:off x="4787174" y="2452092"/>
            <a:ext cx="53730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풍속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36" name="모서리가 둥근 직사각형 62">
            <a:extLst>
              <a:ext uri="{FF2B5EF4-FFF2-40B4-BE49-F238E27FC236}">
                <a16:creationId xmlns:a16="http://schemas.microsoft.com/office/drawing/2014/main" id="{6D6A2758-33F1-48B8-8577-47570879AA36}"/>
              </a:ext>
            </a:extLst>
          </p:cNvPr>
          <p:cNvSpPr/>
          <p:nvPr/>
        </p:nvSpPr>
        <p:spPr>
          <a:xfrm>
            <a:off x="5358674" y="2452092"/>
            <a:ext cx="56905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습도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37" name="모서리가 둥근 직사각형 62">
            <a:extLst>
              <a:ext uri="{FF2B5EF4-FFF2-40B4-BE49-F238E27FC236}">
                <a16:creationId xmlns:a16="http://schemas.microsoft.com/office/drawing/2014/main" id="{F2216DF5-6F46-4ED9-8F4A-8955A04A652B}"/>
              </a:ext>
            </a:extLst>
          </p:cNvPr>
          <p:cNvSpPr/>
          <p:nvPr/>
        </p:nvSpPr>
        <p:spPr>
          <a:xfrm>
            <a:off x="5961924" y="2452092"/>
            <a:ext cx="81670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비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38" name="모서리가 둥근 직사각형 62">
            <a:extLst>
              <a:ext uri="{FF2B5EF4-FFF2-40B4-BE49-F238E27FC236}">
                <a16:creationId xmlns:a16="http://schemas.microsoft.com/office/drawing/2014/main" id="{7F6A89CA-FD8D-4201-9FB0-0323142348FD}"/>
              </a:ext>
            </a:extLst>
          </p:cNvPr>
          <p:cNvSpPr/>
          <p:nvPr/>
        </p:nvSpPr>
        <p:spPr>
          <a:xfrm>
            <a:off x="6812824" y="2452092"/>
            <a:ext cx="98815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미세먼지</a:t>
            </a:r>
          </a:p>
        </p:txBody>
      </p:sp>
      <p:sp>
        <p:nvSpPr>
          <p:cNvPr id="39" name="모서리가 둥근 직사각형 62">
            <a:extLst>
              <a:ext uri="{FF2B5EF4-FFF2-40B4-BE49-F238E27FC236}">
                <a16:creationId xmlns:a16="http://schemas.microsoft.com/office/drawing/2014/main" id="{0BCF5CFD-772E-437E-826A-C55B0A2806AD}"/>
              </a:ext>
            </a:extLst>
          </p:cNvPr>
          <p:cNvSpPr/>
          <p:nvPr/>
        </p:nvSpPr>
        <p:spPr>
          <a:xfrm>
            <a:off x="7835175" y="2452092"/>
            <a:ext cx="891148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대여횟수</a:t>
            </a:r>
          </a:p>
        </p:txBody>
      </p:sp>
      <p:sp>
        <p:nvSpPr>
          <p:cNvPr id="40" name="모서리가 둥근 직사각형 7">
            <a:extLst>
              <a:ext uri="{FF2B5EF4-FFF2-40B4-BE49-F238E27FC236}">
                <a16:creationId xmlns:a16="http://schemas.microsoft.com/office/drawing/2014/main" id="{C7351411-836E-4F5A-876C-12E1F76A3B99}"/>
              </a:ext>
            </a:extLst>
          </p:cNvPr>
          <p:cNvSpPr>
            <a:spLocks/>
          </p:cNvSpPr>
          <p:nvPr/>
        </p:nvSpPr>
        <p:spPr>
          <a:xfrm>
            <a:off x="9224962" y="3984818"/>
            <a:ext cx="1666876" cy="3265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41" name="모서리가 둥근 직사각형 7">
            <a:extLst>
              <a:ext uri="{FF2B5EF4-FFF2-40B4-BE49-F238E27FC236}">
                <a16:creationId xmlns:a16="http://schemas.microsoft.com/office/drawing/2014/main" id="{F45F73D1-9860-4585-A594-DD6F14C0BD29}"/>
              </a:ext>
            </a:extLst>
          </p:cNvPr>
          <p:cNvSpPr>
            <a:spLocks/>
          </p:cNvSpPr>
          <p:nvPr/>
        </p:nvSpPr>
        <p:spPr>
          <a:xfrm>
            <a:off x="9224962" y="4739477"/>
            <a:ext cx="1666876" cy="3265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42" name="모서리가 둥근 직사각형 7">
            <a:extLst>
              <a:ext uri="{FF2B5EF4-FFF2-40B4-BE49-F238E27FC236}">
                <a16:creationId xmlns:a16="http://schemas.microsoft.com/office/drawing/2014/main" id="{436A4F29-6ADB-4485-B196-3C63A702ABB6}"/>
              </a:ext>
            </a:extLst>
          </p:cNvPr>
          <p:cNvSpPr>
            <a:spLocks/>
          </p:cNvSpPr>
          <p:nvPr/>
        </p:nvSpPr>
        <p:spPr>
          <a:xfrm>
            <a:off x="9224962" y="5494136"/>
            <a:ext cx="1666876" cy="3265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56" name="모서리가 둥근 직사각형 62">
            <a:extLst>
              <a:ext uri="{FF2B5EF4-FFF2-40B4-BE49-F238E27FC236}">
                <a16:creationId xmlns:a16="http://schemas.microsoft.com/office/drawing/2014/main" id="{80C258F3-FB1C-4DEF-BF60-A2AA9E48181E}"/>
              </a:ext>
            </a:extLst>
          </p:cNvPr>
          <p:cNvSpPr/>
          <p:nvPr/>
        </p:nvSpPr>
        <p:spPr>
          <a:xfrm>
            <a:off x="9769620" y="3069764"/>
            <a:ext cx="57688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번호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57" name="모서리가 둥근 직사각형 62">
            <a:extLst>
              <a:ext uri="{FF2B5EF4-FFF2-40B4-BE49-F238E27FC236}">
                <a16:creationId xmlns:a16="http://schemas.microsoft.com/office/drawing/2014/main" id="{5C708D7D-F143-4108-BCA8-B410B88A2249}"/>
              </a:ext>
            </a:extLst>
          </p:cNvPr>
          <p:cNvSpPr/>
          <p:nvPr/>
        </p:nvSpPr>
        <p:spPr>
          <a:xfrm>
            <a:off x="9785494" y="3833692"/>
            <a:ext cx="53730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풍속</a:t>
            </a:r>
          </a:p>
        </p:txBody>
      </p:sp>
      <p:sp>
        <p:nvSpPr>
          <p:cNvPr id="59" name="모서리가 둥근 직사각형 62">
            <a:extLst>
              <a:ext uri="{FF2B5EF4-FFF2-40B4-BE49-F238E27FC236}">
                <a16:creationId xmlns:a16="http://schemas.microsoft.com/office/drawing/2014/main" id="{F09F19DD-6184-4D19-9EFC-14D40471DA40}"/>
              </a:ext>
            </a:extLst>
          </p:cNvPr>
          <p:cNvSpPr/>
          <p:nvPr/>
        </p:nvSpPr>
        <p:spPr>
          <a:xfrm>
            <a:off x="9769620" y="4583433"/>
            <a:ext cx="56905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습도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61" name="모서리가 둥근 직사각형 62">
            <a:extLst>
              <a:ext uri="{FF2B5EF4-FFF2-40B4-BE49-F238E27FC236}">
                <a16:creationId xmlns:a16="http://schemas.microsoft.com/office/drawing/2014/main" id="{31E14B5C-AD7E-488F-BAD0-88A47F84F5EC}"/>
              </a:ext>
            </a:extLst>
          </p:cNvPr>
          <p:cNvSpPr/>
          <p:nvPr/>
        </p:nvSpPr>
        <p:spPr>
          <a:xfrm>
            <a:off x="9583777" y="5355864"/>
            <a:ext cx="98815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미세먼지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1D4AE6C-241E-4486-9407-F40BE94FD64F}"/>
              </a:ext>
            </a:extLst>
          </p:cNvPr>
          <p:cNvSpPr txBox="1"/>
          <p:nvPr/>
        </p:nvSpPr>
        <p:spPr>
          <a:xfrm>
            <a:off x="2717081" y="2121002"/>
            <a:ext cx="822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Answer1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6172CB-E707-4C7A-ABDE-30A67F4DBF6D}"/>
              </a:ext>
            </a:extLst>
          </p:cNvPr>
          <p:cNvSpPr txBox="1"/>
          <p:nvPr/>
        </p:nvSpPr>
        <p:spPr>
          <a:xfrm>
            <a:off x="4644499" y="2126667"/>
            <a:ext cx="822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Answer2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7E94856-E79B-4011-8D7B-B0ADC03E5BBC}"/>
              </a:ext>
            </a:extLst>
          </p:cNvPr>
          <p:cNvSpPr txBox="1"/>
          <p:nvPr/>
        </p:nvSpPr>
        <p:spPr>
          <a:xfrm>
            <a:off x="5231874" y="2126667"/>
            <a:ext cx="822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Answer3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20088A-F943-4F42-A3FE-D2A4D8E2CBA3}"/>
              </a:ext>
            </a:extLst>
          </p:cNvPr>
          <p:cNvSpPr txBox="1"/>
          <p:nvPr/>
        </p:nvSpPr>
        <p:spPr>
          <a:xfrm>
            <a:off x="6895574" y="2121002"/>
            <a:ext cx="822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Answer4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1DB3BBC-7CFF-469F-BE02-76F338B6BA0E}"/>
              </a:ext>
            </a:extLst>
          </p:cNvPr>
          <p:cNvSpPr txBox="1"/>
          <p:nvPr/>
        </p:nvSpPr>
        <p:spPr>
          <a:xfrm>
            <a:off x="10068416" y="5897683"/>
            <a:ext cx="1386918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순서 상관 없음</a:t>
            </a:r>
          </a:p>
        </p:txBody>
      </p:sp>
    </p:spTree>
    <p:extLst>
      <p:ext uri="{BB962C8B-B14F-4D97-AF65-F5344CB8AC3E}">
        <p14:creationId xmlns:p14="http://schemas.microsoft.com/office/powerpoint/2010/main" val="3960004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p.7 </a:t>
            </a:r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표와 이전 문제에서 확인한 필요한 데이터를 비교해 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C6C48-00B7-41DA-A63A-971904115594}"/>
              </a:ext>
            </a:extLst>
          </p:cNvPr>
          <p:cNvSpPr txBox="1"/>
          <p:nvPr/>
        </p:nvSpPr>
        <p:spPr>
          <a:xfrm>
            <a:off x="2575418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8B6A27-98CE-44B1-A7C9-61E403AA9BFA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필요하지 않은 데이터를 제거했지만 </a:t>
            </a:r>
            <a:r>
              <a:rPr lang="ko-KR" altLang="en-US" sz="1400" dirty="0" err="1"/>
              <a:t>비어있는</a:t>
            </a:r>
            <a:r>
              <a:rPr lang="ko-KR" altLang="en-US" sz="1400" dirty="0"/>
              <a:t> 값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결측값이</a:t>
            </a:r>
            <a:r>
              <a:rPr lang="ko-KR" altLang="en-US" sz="1400" dirty="0"/>
              <a:t> 있는 데이터가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 전처리가 필요한 없거나 잘못된 줄 번호를 모두 선택하여 옮겨 제거해 봅시다</a:t>
            </a:r>
            <a:r>
              <a:rPr lang="en-US" altLang="ko-KR" sz="1400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F89C3C-04DD-4CC4-8D87-0F118FF6A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  <p:sp>
        <p:nvSpPr>
          <p:cNvPr id="25" name="모서리가 둥근 직사각형 9">
            <a:extLst>
              <a:ext uri="{FF2B5EF4-FFF2-40B4-BE49-F238E27FC236}">
                <a16:creationId xmlns:a16="http://schemas.microsoft.com/office/drawing/2014/main" id="{CD41492F-506F-4756-ACA3-27D23A5E3E06}"/>
              </a:ext>
            </a:extLst>
          </p:cNvPr>
          <p:cNvSpPr/>
          <p:nvPr/>
        </p:nvSpPr>
        <p:spPr>
          <a:xfrm>
            <a:off x="2578043" y="2196730"/>
            <a:ext cx="6396189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7C3F6B90-6B28-43C4-8E36-1F2D7BD99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454155"/>
              </p:ext>
            </p:extLst>
          </p:nvPr>
        </p:nvGraphicFramePr>
        <p:xfrm>
          <a:off x="2790533" y="2322530"/>
          <a:ext cx="5042827" cy="3708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54096">
                  <a:extLst>
                    <a:ext uri="{9D8B030D-6E8A-4147-A177-3AD203B41FA5}">
                      <a16:colId xmlns:a16="http://schemas.microsoft.com/office/drawing/2014/main" val="1308698793"/>
                    </a:ext>
                  </a:extLst>
                </a:gridCol>
                <a:gridCol w="1487472">
                  <a:extLst>
                    <a:ext uri="{9D8B030D-6E8A-4147-A177-3AD203B41FA5}">
                      <a16:colId xmlns:a16="http://schemas.microsoft.com/office/drawing/2014/main" val="2252996694"/>
                    </a:ext>
                  </a:extLst>
                </a:gridCol>
                <a:gridCol w="1262929">
                  <a:extLst>
                    <a:ext uri="{9D8B030D-6E8A-4147-A177-3AD203B41FA5}">
                      <a16:colId xmlns:a16="http://schemas.microsoft.com/office/drawing/2014/main" val="2863828301"/>
                    </a:ext>
                  </a:extLst>
                </a:gridCol>
                <a:gridCol w="1338330">
                  <a:extLst>
                    <a:ext uri="{9D8B030D-6E8A-4147-A177-3AD203B41FA5}">
                      <a16:colId xmlns:a16="http://schemas.microsoft.com/office/drawing/2014/main" val="3446666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대여횟수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76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29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80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54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758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왔음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206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210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973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1909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6094265"/>
                  </a:ext>
                </a:extLst>
              </a:tr>
            </a:tbl>
          </a:graphicData>
        </a:graphic>
      </p:graphicFrame>
      <p:sp>
        <p:nvSpPr>
          <p:cNvPr id="26" name="모서리가 둥근 직사각형 9">
            <a:extLst>
              <a:ext uri="{FF2B5EF4-FFF2-40B4-BE49-F238E27FC236}">
                <a16:creationId xmlns:a16="http://schemas.microsoft.com/office/drawing/2014/main" id="{99332E9D-643F-4931-9143-4EB350B97F57}"/>
              </a:ext>
            </a:extLst>
          </p:cNvPr>
          <p:cNvSpPr/>
          <p:nvPr/>
        </p:nvSpPr>
        <p:spPr>
          <a:xfrm>
            <a:off x="9205096" y="2196730"/>
            <a:ext cx="1874670" cy="3960000"/>
          </a:xfrm>
          <a:prstGeom prst="roundRect">
            <a:avLst>
              <a:gd name="adj" fmla="val 5268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7">
            <a:extLst>
              <a:ext uri="{FF2B5EF4-FFF2-40B4-BE49-F238E27FC236}">
                <a16:creationId xmlns:a16="http://schemas.microsoft.com/office/drawing/2014/main" id="{8B40C21F-C12F-41BE-A88B-13CBEAEF5F17}"/>
              </a:ext>
            </a:extLst>
          </p:cNvPr>
          <p:cNvSpPr>
            <a:spLocks/>
          </p:cNvSpPr>
          <p:nvPr/>
        </p:nvSpPr>
        <p:spPr>
          <a:xfrm>
            <a:off x="9613957" y="3632661"/>
            <a:ext cx="108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6" name="모서리가 둥근 직사각형 7">
            <a:extLst>
              <a:ext uri="{FF2B5EF4-FFF2-40B4-BE49-F238E27FC236}">
                <a16:creationId xmlns:a16="http://schemas.microsoft.com/office/drawing/2014/main" id="{2EA6A9BB-F3F4-4791-B081-2425284073E5}"/>
              </a:ext>
            </a:extLst>
          </p:cNvPr>
          <p:cNvSpPr>
            <a:spLocks/>
          </p:cNvSpPr>
          <p:nvPr/>
        </p:nvSpPr>
        <p:spPr>
          <a:xfrm>
            <a:off x="9613957" y="4276792"/>
            <a:ext cx="108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50768BD-DAC8-447C-8559-E2E68CCABA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358" y="2381386"/>
            <a:ext cx="917925" cy="904862"/>
          </a:xfrm>
          <a:prstGeom prst="rect">
            <a:avLst/>
          </a:prstGeom>
        </p:spPr>
      </p:pic>
      <p:sp>
        <p:nvSpPr>
          <p:cNvPr id="38" name="모서리가 둥근 직사각형 7">
            <a:extLst>
              <a:ext uri="{FF2B5EF4-FFF2-40B4-BE49-F238E27FC236}">
                <a16:creationId xmlns:a16="http://schemas.microsoft.com/office/drawing/2014/main" id="{3A314FD5-03A0-4CE0-9EAB-F4A0E82CB6D8}"/>
              </a:ext>
            </a:extLst>
          </p:cNvPr>
          <p:cNvSpPr>
            <a:spLocks/>
          </p:cNvSpPr>
          <p:nvPr/>
        </p:nvSpPr>
        <p:spPr>
          <a:xfrm>
            <a:off x="9613957" y="4914186"/>
            <a:ext cx="108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A099C0-7572-47EB-B558-BC86E5FF6C6D}"/>
              </a:ext>
            </a:extLst>
          </p:cNvPr>
          <p:cNvSpPr txBox="1"/>
          <p:nvPr/>
        </p:nvSpPr>
        <p:spPr>
          <a:xfrm>
            <a:off x="9509646" y="2048482"/>
            <a:ext cx="1386918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순서 상관 없음</a:t>
            </a:r>
          </a:p>
        </p:txBody>
      </p:sp>
      <p:sp>
        <p:nvSpPr>
          <p:cNvPr id="40" name="모서리가 둥근 직사각형 62">
            <a:extLst>
              <a:ext uri="{FF2B5EF4-FFF2-40B4-BE49-F238E27FC236}">
                <a16:creationId xmlns:a16="http://schemas.microsoft.com/office/drawing/2014/main" id="{D81A41CB-DC78-4284-99B3-6EA174DD7C90}"/>
              </a:ext>
            </a:extLst>
          </p:cNvPr>
          <p:cNvSpPr/>
          <p:nvPr/>
        </p:nvSpPr>
        <p:spPr>
          <a:xfrm>
            <a:off x="8005195" y="2743921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1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1" name="모서리가 둥근 직사각형 62">
            <a:extLst>
              <a:ext uri="{FF2B5EF4-FFF2-40B4-BE49-F238E27FC236}">
                <a16:creationId xmlns:a16="http://schemas.microsoft.com/office/drawing/2014/main" id="{CC39FC33-FCF4-43A5-A9D2-824B74D0CFC8}"/>
              </a:ext>
            </a:extLst>
          </p:cNvPr>
          <p:cNvSpPr/>
          <p:nvPr/>
        </p:nvSpPr>
        <p:spPr>
          <a:xfrm>
            <a:off x="8005195" y="3121955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2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2" name="모서리가 둥근 직사각형 62">
            <a:extLst>
              <a:ext uri="{FF2B5EF4-FFF2-40B4-BE49-F238E27FC236}">
                <a16:creationId xmlns:a16="http://schemas.microsoft.com/office/drawing/2014/main" id="{A2FFB73C-126D-4BC6-BCC4-E5BBBBCB64B5}"/>
              </a:ext>
            </a:extLst>
          </p:cNvPr>
          <p:cNvSpPr/>
          <p:nvPr/>
        </p:nvSpPr>
        <p:spPr>
          <a:xfrm>
            <a:off x="7999047" y="3499990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3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3" name="모서리가 둥근 직사각형 62">
            <a:extLst>
              <a:ext uri="{FF2B5EF4-FFF2-40B4-BE49-F238E27FC236}">
                <a16:creationId xmlns:a16="http://schemas.microsoft.com/office/drawing/2014/main" id="{3C48861B-A6F8-411A-8D9A-71196828018D}"/>
              </a:ext>
            </a:extLst>
          </p:cNvPr>
          <p:cNvSpPr/>
          <p:nvPr/>
        </p:nvSpPr>
        <p:spPr>
          <a:xfrm>
            <a:off x="7999047" y="3878024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4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4" name="모서리가 둥근 직사각형 62">
            <a:extLst>
              <a:ext uri="{FF2B5EF4-FFF2-40B4-BE49-F238E27FC236}">
                <a16:creationId xmlns:a16="http://schemas.microsoft.com/office/drawing/2014/main" id="{8AFC4C00-E0C1-42CF-89ED-423E75712451}"/>
              </a:ext>
            </a:extLst>
          </p:cNvPr>
          <p:cNvSpPr/>
          <p:nvPr/>
        </p:nvSpPr>
        <p:spPr>
          <a:xfrm>
            <a:off x="8005195" y="4256058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5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5" name="모서리가 둥근 직사각형 62">
            <a:extLst>
              <a:ext uri="{FF2B5EF4-FFF2-40B4-BE49-F238E27FC236}">
                <a16:creationId xmlns:a16="http://schemas.microsoft.com/office/drawing/2014/main" id="{08AB4EA3-1FDB-4F23-983E-D2497F7EBEEF}"/>
              </a:ext>
            </a:extLst>
          </p:cNvPr>
          <p:cNvSpPr/>
          <p:nvPr/>
        </p:nvSpPr>
        <p:spPr>
          <a:xfrm>
            <a:off x="7999047" y="4634092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6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6" name="모서리가 둥근 직사각형 62">
            <a:extLst>
              <a:ext uri="{FF2B5EF4-FFF2-40B4-BE49-F238E27FC236}">
                <a16:creationId xmlns:a16="http://schemas.microsoft.com/office/drawing/2014/main" id="{35F1ABD7-366A-4859-9B10-27BB5761071C}"/>
              </a:ext>
            </a:extLst>
          </p:cNvPr>
          <p:cNvSpPr/>
          <p:nvPr/>
        </p:nvSpPr>
        <p:spPr>
          <a:xfrm>
            <a:off x="8005195" y="5014930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7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7" name="모서리가 둥근 직사각형 62">
            <a:extLst>
              <a:ext uri="{FF2B5EF4-FFF2-40B4-BE49-F238E27FC236}">
                <a16:creationId xmlns:a16="http://schemas.microsoft.com/office/drawing/2014/main" id="{962767B1-B52C-4697-B1F6-D6ABC9C4717C}"/>
              </a:ext>
            </a:extLst>
          </p:cNvPr>
          <p:cNvSpPr/>
          <p:nvPr/>
        </p:nvSpPr>
        <p:spPr>
          <a:xfrm>
            <a:off x="8005195" y="5718274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8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8" name="모서리가 둥근 직사각형 7">
            <a:extLst>
              <a:ext uri="{FF2B5EF4-FFF2-40B4-BE49-F238E27FC236}">
                <a16:creationId xmlns:a16="http://schemas.microsoft.com/office/drawing/2014/main" id="{9D14E38C-C169-4ACC-BCEA-22F27E1A97D6}"/>
              </a:ext>
            </a:extLst>
          </p:cNvPr>
          <p:cNvSpPr>
            <a:spLocks/>
          </p:cNvSpPr>
          <p:nvPr/>
        </p:nvSpPr>
        <p:spPr>
          <a:xfrm>
            <a:off x="9602431" y="5551929"/>
            <a:ext cx="108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9" name="모서리가 둥근 직사각형 62">
            <a:extLst>
              <a:ext uri="{FF2B5EF4-FFF2-40B4-BE49-F238E27FC236}">
                <a16:creationId xmlns:a16="http://schemas.microsoft.com/office/drawing/2014/main" id="{381826AF-060B-43F9-B73F-7CD629E39BAE}"/>
              </a:ext>
            </a:extLst>
          </p:cNvPr>
          <p:cNvSpPr/>
          <p:nvPr/>
        </p:nvSpPr>
        <p:spPr>
          <a:xfrm>
            <a:off x="9774385" y="3501703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2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50" name="모서리가 둥근 직사각형 62">
            <a:extLst>
              <a:ext uri="{FF2B5EF4-FFF2-40B4-BE49-F238E27FC236}">
                <a16:creationId xmlns:a16="http://schemas.microsoft.com/office/drawing/2014/main" id="{38F2624B-9435-4399-AA37-E46899D5705F}"/>
              </a:ext>
            </a:extLst>
          </p:cNvPr>
          <p:cNvSpPr/>
          <p:nvPr/>
        </p:nvSpPr>
        <p:spPr>
          <a:xfrm>
            <a:off x="9779648" y="4150618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3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51" name="모서리가 둥근 직사각형 62">
            <a:extLst>
              <a:ext uri="{FF2B5EF4-FFF2-40B4-BE49-F238E27FC236}">
                <a16:creationId xmlns:a16="http://schemas.microsoft.com/office/drawing/2014/main" id="{3D0475A9-DF78-406A-BDE8-D8104F9701C7}"/>
              </a:ext>
            </a:extLst>
          </p:cNvPr>
          <p:cNvSpPr/>
          <p:nvPr/>
        </p:nvSpPr>
        <p:spPr>
          <a:xfrm>
            <a:off x="9777484" y="4781798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6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52" name="모서리가 둥근 직사각형 62">
            <a:extLst>
              <a:ext uri="{FF2B5EF4-FFF2-40B4-BE49-F238E27FC236}">
                <a16:creationId xmlns:a16="http://schemas.microsoft.com/office/drawing/2014/main" id="{93B1A780-0781-430D-95EA-EEAFAD4DB2C8}"/>
              </a:ext>
            </a:extLst>
          </p:cNvPr>
          <p:cNvSpPr/>
          <p:nvPr/>
        </p:nvSpPr>
        <p:spPr>
          <a:xfrm>
            <a:off x="9777484" y="5425929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7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1941670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52786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54059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평균적으로 대여횟수가 가장 높은 시간대를 알아보려고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데이터를 한눈에 이해하기 쉽게 시각화하기 위해서 어떤 그래프가 적합할지 모두 판별해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p.8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5106" y="2256817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2C2EF7-FBB5-4004-B582-257B7C530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603DF2-D69E-4337-BED8-2FD306C2928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평균 대여횟수가 시간별로 어떻게 변하는지 쉽게 이해할 수 있는 그래프가 적합하다고 할 수 있습니다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FC7AB8B9-5E6F-407A-B925-F5EBC02D8A71}"/>
              </a:ext>
            </a:extLst>
          </p:cNvPr>
          <p:cNvSpPr/>
          <p:nvPr/>
        </p:nvSpPr>
        <p:spPr>
          <a:xfrm>
            <a:off x="2933699" y="2208140"/>
            <a:ext cx="3541840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3CF1164F-EA1C-4438-AAC7-13AEAADC8D97}"/>
              </a:ext>
            </a:extLst>
          </p:cNvPr>
          <p:cNvSpPr/>
          <p:nvPr/>
        </p:nvSpPr>
        <p:spPr>
          <a:xfrm>
            <a:off x="7599085" y="2216550"/>
            <a:ext cx="3542465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01B27E-EDBA-4535-BA01-9B4845EEA14C}"/>
              </a:ext>
            </a:extLst>
          </p:cNvPr>
          <p:cNvSpPr txBox="1"/>
          <p:nvPr/>
        </p:nvSpPr>
        <p:spPr>
          <a:xfrm>
            <a:off x="4103493" y="2436345"/>
            <a:ext cx="1202249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산점도</a:t>
            </a:r>
            <a:r>
              <a:rPr lang="ko-KR" altLang="en-US" sz="1200" dirty="0"/>
              <a:t> 그래프</a:t>
            </a:r>
            <a:endParaRPr lang="en-US" altLang="ko-KR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5133AA-00FF-4ABD-ABE5-7C71E4F3910D}"/>
              </a:ext>
            </a:extLst>
          </p:cNvPr>
          <p:cNvSpPr txBox="1"/>
          <p:nvPr/>
        </p:nvSpPr>
        <p:spPr>
          <a:xfrm>
            <a:off x="8915769" y="2436345"/>
            <a:ext cx="1202249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꺾은선 그래프</a:t>
            </a:r>
            <a:endParaRPr lang="en-US" altLang="ko-KR" sz="1200" dirty="0"/>
          </a:p>
        </p:txBody>
      </p:sp>
      <p:sp>
        <p:nvSpPr>
          <p:cNvPr id="41" name="사각형: 둥근 모서리 3">
            <a:extLst>
              <a:ext uri="{FF2B5EF4-FFF2-40B4-BE49-F238E27FC236}">
                <a16:creationId xmlns:a16="http://schemas.microsoft.com/office/drawing/2014/main" id="{2423EC93-3601-4316-AF6B-C607B790C717}"/>
              </a:ext>
            </a:extLst>
          </p:cNvPr>
          <p:cNvSpPr/>
          <p:nvPr/>
        </p:nvSpPr>
        <p:spPr>
          <a:xfrm>
            <a:off x="3185714" y="5575778"/>
            <a:ext cx="3022524" cy="429989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5" name="사각형: 둥근 모서리 3">
            <a:extLst>
              <a:ext uri="{FF2B5EF4-FFF2-40B4-BE49-F238E27FC236}">
                <a16:creationId xmlns:a16="http://schemas.microsoft.com/office/drawing/2014/main" id="{4FE0B379-045A-4D4C-806A-97F33A2C28F7}"/>
              </a:ext>
            </a:extLst>
          </p:cNvPr>
          <p:cNvSpPr/>
          <p:nvPr/>
        </p:nvSpPr>
        <p:spPr>
          <a:xfrm>
            <a:off x="6387920" y="2517568"/>
            <a:ext cx="1318068" cy="3357964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7" name="모서리가 둥근 직사각형 62">
            <a:extLst>
              <a:ext uri="{FF2B5EF4-FFF2-40B4-BE49-F238E27FC236}">
                <a16:creationId xmlns:a16="http://schemas.microsoft.com/office/drawing/2014/main" id="{89AF6F8B-E9F8-4224-ACDB-A5D5792CA914}"/>
              </a:ext>
            </a:extLst>
          </p:cNvPr>
          <p:cNvSpPr/>
          <p:nvPr/>
        </p:nvSpPr>
        <p:spPr>
          <a:xfrm>
            <a:off x="6700244" y="2742812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  <p:sp>
        <p:nvSpPr>
          <p:cNvPr id="51" name="모서리가 둥근 직사각형 62">
            <a:extLst>
              <a:ext uri="{FF2B5EF4-FFF2-40B4-BE49-F238E27FC236}">
                <a16:creationId xmlns:a16="http://schemas.microsoft.com/office/drawing/2014/main" id="{5E4801AF-17E9-4533-A563-91A5845E24F8}"/>
              </a:ext>
            </a:extLst>
          </p:cNvPr>
          <p:cNvSpPr/>
          <p:nvPr/>
        </p:nvSpPr>
        <p:spPr>
          <a:xfrm>
            <a:off x="6690602" y="3607429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  <p:sp>
        <p:nvSpPr>
          <p:cNvPr id="52" name="모서리가 둥근 직사각형 62">
            <a:extLst>
              <a:ext uri="{FF2B5EF4-FFF2-40B4-BE49-F238E27FC236}">
                <a16:creationId xmlns:a16="http://schemas.microsoft.com/office/drawing/2014/main" id="{576CEC5A-72CA-4297-AF1C-634663E4D96E}"/>
              </a:ext>
            </a:extLst>
          </p:cNvPr>
          <p:cNvSpPr/>
          <p:nvPr/>
        </p:nvSpPr>
        <p:spPr>
          <a:xfrm>
            <a:off x="6700244" y="4474791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부적합</a:t>
            </a:r>
          </a:p>
        </p:txBody>
      </p:sp>
      <p:sp>
        <p:nvSpPr>
          <p:cNvPr id="53" name="모서리가 둥근 직사각형 62">
            <a:extLst>
              <a:ext uri="{FF2B5EF4-FFF2-40B4-BE49-F238E27FC236}">
                <a16:creationId xmlns:a16="http://schemas.microsoft.com/office/drawing/2014/main" id="{EABBDCAA-74A9-4B45-9438-1AE07C878B39}"/>
              </a:ext>
            </a:extLst>
          </p:cNvPr>
          <p:cNvSpPr/>
          <p:nvPr/>
        </p:nvSpPr>
        <p:spPr>
          <a:xfrm>
            <a:off x="6700244" y="5342154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부적합</a:t>
            </a:r>
          </a:p>
        </p:txBody>
      </p:sp>
      <p:sp>
        <p:nvSpPr>
          <p:cNvPr id="54" name="사각형: 둥근 모서리 3">
            <a:extLst>
              <a:ext uri="{FF2B5EF4-FFF2-40B4-BE49-F238E27FC236}">
                <a16:creationId xmlns:a16="http://schemas.microsoft.com/office/drawing/2014/main" id="{AAFA8B0A-D679-4C83-A219-7E997B36C045}"/>
              </a:ext>
            </a:extLst>
          </p:cNvPr>
          <p:cNvSpPr/>
          <p:nvPr/>
        </p:nvSpPr>
        <p:spPr>
          <a:xfrm>
            <a:off x="7896616" y="5594154"/>
            <a:ext cx="3004049" cy="429989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CBA4395-3C58-444B-ABB7-608A27E497B4}"/>
              </a:ext>
            </a:extLst>
          </p:cNvPr>
          <p:cNvSpPr/>
          <p:nvPr/>
        </p:nvSpPr>
        <p:spPr>
          <a:xfrm>
            <a:off x="3198204" y="2948520"/>
            <a:ext cx="3012829" cy="2457807"/>
          </a:xfrm>
          <a:prstGeom prst="roundRect">
            <a:avLst>
              <a:gd name="adj" fmla="val 3992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6061BCB-DB62-4A9A-BAD7-0F2D685EF187}"/>
              </a:ext>
            </a:extLst>
          </p:cNvPr>
          <p:cNvSpPr/>
          <p:nvPr/>
        </p:nvSpPr>
        <p:spPr>
          <a:xfrm>
            <a:off x="7882875" y="2948520"/>
            <a:ext cx="3004050" cy="2457807"/>
          </a:xfrm>
          <a:prstGeom prst="roundRect">
            <a:avLst>
              <a:gd name="adj" fmla="val 3992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12E6340-16A0-442F-AF5A-32481168A13F}"/>
              </a:ext>
            </a:extLst>
          </p:cNvPr>
          <p:cNvSpPr txBox="1"/>
          <p:nvPr/>
        </p:nvSpPr>
        <p:spPr>
          <a:xfrm>
            <a:off x="3457062" y="5629128"/>
            <a:ext cx="1258030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적합 </a:t>
            </a:r>
            <a:r>
              <a:rPr lang="en-US" altLang="ko-KR" sz="1200" dirty="0"/>
              <a:t>/ </a:t>
            </a:r>
            <a:r>
              <a:rPr lang="ko-KR" altLang="en-US" sz="1200" dirty="0"/>
              <a:t>부적합</a:t>
            </a:r>
            <a:endParaRPr lang="en-US" altLang="ko-KR" sz="1200" dirty="0"/>
          </a:p>
        </p:txBody>
      </p:sp>
      <p:sp>
        <p:nvSpPr>
          <p:cNvPr id="68" name="모서리가 둥근 직사각형 23">
            <a:extLst>
              <a:ext uri="{FF2B5EF4-FFF2-40B4-BE49-F238E27FC236}">
                <a16:creationId xmlns:a16="http://schemas.microsoft.com/office/drawing/2014/main" id="{3649B0D2-1389-4A06-80D9-4CFA84144239}"/>
              </a:ext>
            </a:extLst>
          </p:cNvPr>
          <p:cNvSpPr>
            <a:spLocks/>
          </p:cNvSpPr>
          <p:nvPr/>
        </p:nvSpPr>
        <p:spPr>
          <a:xfrm>
            <a:off x="4834525" y="5654144"/>
            <a:ext cx="1043375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모서리가 둥근 직사각형 62">
            <a:extLst>
              <a:ext uri="{FF2B5EF4-FFF2-40B4-BE49-F238E27FC236}">
                <a16:creationId xmlns:a16="http://schemas.microsoft.com/office/drawing/2014/main" id="{68BD9073-6514-4360-95B5-C16E171B84A3}"/>
              </a:ext>
            </a:extLst>
          </p:cNvPr>
          <p:cNvSpPr/>
          <p:nvPr/>
        </p:nvSpPr>
        <p:spPr>
          <a:xfrm>
            <a:off x="5006994" y="5511847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BC1B64-39E8-4647-B482-E377548759BF}"/>
              </a:ext>
            </a:extLst>
          </p:cNvPr>
          <p:cNvSpPr txBox="1"/>
          <p:nvPr/>
        </p:nvSpPr>
        <p:spPr>
          <a:xfrm>
            <a:off x="8151189" y="5639094"/>
            <a:ext cx="1258030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적합 </a:t>
            </a:r>
            <a:r>
              <a:rPr lang="en-US" altLang="ko-KR" sz="1200" dirty="0"/>
              <a:t>/ </a:t>
            </a:r>
            <a:r>
              <a:rPr lang="ko-KR" altLang="en-US" sz="1200" dirty="0"/>
              <a:t>부적합</a:t>
            </a:r>
            <a:endParaRPr lang="en-US" altLang="ko-KR" sz="1200" dirty="0"/>
          </a:p>
        </p:txBody>
      </p:sp>
      <p:sp>
        <p:nvSpPr>
          <p:cNvPr id="71" name="모서리가 둥근 직사각형 23">
            <a:extLst>
              <a:ext uri="{FF2B5EF4-FFF2-40B4-BE49-F238E27FC236}">
                <a16:creationId xmlns:a16="http://schemas.microsoft.com/office/drawing/2014/main" id="{2C18A093-024B-4F7F-B11F-31F4D195FA50}"/>
              </a:ext>
            </a:extLst>
          </p:cNvPr>
          <p:cNvSpPr>
            <a:spLocks/>
          </p:cNvSpPr>
          <p:nvPr/>
        </p:nvSpPr>
        <p:spPr>
          <a:xfrm>
            <a:off x="9528652" y="5664110"/>
            <a:ext cx="1043375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모서리가 둥근 직사각형 62">
            <a:extLst>
              <a:ext uri="{FF2B5EF4-FFF2-40B4-BE49-F238E27FC236}">
                <a16:creationId xmlns:a16="http://schemas.microsoft.com/office/drawing/2014/main" id="{A824EACE-F2AA-4CD1-B463-8A3B8395BCF3}"/>
              </a:ext>
            </a:extLst>
          </p:cNvPr>
          <p:cNvSpPr/>
          <p:nvPr/>
        </p:nvSpPr>
        <p:spPr>
          <a:xfrm>
            <a:off x="9701121" y="5521813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</p:spTree>
    <p:extLst>
      <p:ext uri="{BB962C8B-B14F-4D97-AF65-F5344CB8AC3E}">
        <p14:creationId xmlns:p14="http://schemas.microsoft.com/office/powerpoint/2010/main" val="4134990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52786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54059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평균적으로 대여횟수가 가장 높은 시간대를 알아보려고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데이터를 한눈에 이해하기 쉽게 시각화하기 위해서 어떤 그래프가 적합할지 모두 판별해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p.8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5106" y="2256817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2C2EF7-FBB5-4004-B582-257B7C530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603DF2-D69E-4337-BED8-2FD306C2928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평균 대여횟수가 시간별로 어떻게 변하는지 쉽게 이해할 수 있는 그래프가 적합하다고 할 수 있습니다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FC7AB8B9-5E6F-407A-B925-F5EBC02D8A71}"/>
              </a:ext>
            </a:extLst>
          </p:cNvPr>
          <p:cNvSpPr/>
          <p:nvPr/>
        </p:nvSpPr>
        <p:spPr>
          <a:xfrm>
            <a:off x="2933699" y="2208140"/>
            <a:ext cx="3541840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3CF1164F-EA1C-4438-AAC7-13AEAADC8D97}"/>
              </a:ext>
            </a:extLst>
          </p:cNvPr>
          <p:cNvSpPr/>
          <p:nvPr/>
        </p:nvSpPr>
        <p:spPr>
          <a:xfrm>
            <a:off x="7599085" y="2216550"/>
            <a:ext cx="3542465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01B27E-EDBA-4535-BA01-9B4845EEA14C}"/>
              </a:ext>
            </a:extLst>
          </p:cNvPr>
          <p:cNvSpPr txBox="1"/>
          <p:nvPr/>
        </p:nvSpPr>
        <p:spPr>
          <a:xfrm>
            <a:off x="4103494" y="2436345"/>
            <a:ext cx="1202249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원 그래프</a:t>
            </a:r>
            <a:endParaRPr lang="en-US" altLang="ko-KR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5133AA-00FF-4ABD-ABE5-7C71E4F3910D}"/>
              </a:ext>
            </a:extLst>
          </p:cNvPr>
          <p:cNvSpPr txBox="1"/>
          <p:nvPr/>
        </p:nvSpPr>
        <p:spPr>
          <a:xfrm>
            <a:off x="8769192" y="2436345"/>
            <a:ext cx="1202249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막대 그래프</a:t>
            </a:r>
            <a:endParaRPr lang="en-US" altLang="ko-KR" sz="1200" dirty="0"/>
          </a:p>
        </p:txBody>
      </p:sp>
      <p:sp>
        <p:nvSpPr>
          <p:cNvPr id="41" name="사각형: 둥근 모서리 3">
            <a:extLst>
              <a:ext uri="{FF2B5EF4-FFF2-40B4-BE49-F238E27FC236}">
                <a16:creationId xmlns:a16="http://schemas.microsoft.com/office/drawing/2014/main" id="{2423EC93-3601-4316-AF6B-C607B790C717}"/>
              </a:ext>
            </a:extLst>
          </p:cNvPr>
          <p:cNvSpPr/>
          <p:nvPr/>
        </p:nvSpPr>
        <p:spPr>
          <a:xfrm>
            <a:off x="3472918" y="5577334"/>
            <a:ext cx="2555968" cy="429989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D43581-C401-411C-8F64-B86CC59DEA6A}"/>
              </a:ext>
            </a:extLst>
          </p:cNvPr>
          <p:cNvSpPr txBox="1"/>
          <p:nvPr/>
        </p:nvSpPr>
        <p:spPr>
          <a:xfrm>
            <a:off x="3541535" y="5639094"/>
            <a:ext cx="1258030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적합 </a:t>
            </a:r>
            <a:r>
              <a:rPr lang="en-US" altLang="ko-KR" sz="1200" dirty="0"/>
              <a:t>/ </a:t>
            </a:r>
            <a:r>
              <a:rPr lang="ko-KR" altLang="en-US" sz="1200" dirty="0"/>
              <a:t>부적합</a:t>
            </a:r>
            <a:endParaRPr lang="en-US" altLang="ko-KR" sz="1200" dirty="0"/>
          </a:p>
        </p:txBody>
      </p:sp>
      <p:sp>
        <p:nvSpPr>
          <p:cNvPr id="45" name="사각형: 둥근 모서리 3">
            <a:extLst>
              <a:ext uri="{FF2B5EF4-FFF2-40B4-BE49-F238E27FC236}">
                <a16:creationId xmlns:a16="http://schemas.microsoft.com/office/drawing/2014/main" id="{4FE0B379-045A-4D4C-806A-97F33A2C28F7}"/>
              </a:ext>
            </a:extLst>
          </p:cNvPr>
          <p:cNvSpPr/>
          <p:nvPr/>
        </p:nvSpPr>
        <p:spPr>
          <a:xfrm>
            <a:off x="6387920" y="2517568"/>
            <a:ext cx="1318068" cy="3357964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7" name="모서리가 둥근 직사각형 62">
            <a:extLst>
              <a:ext uri="{FF2B5EF4-FFF2-40B4-BE49-F238E27FC236}">
                <a16:creationId xmlns:a16="http://schemas.microsoft.com/office/drawing/2014/main" id="{89AF6F8B-E9F8-4224-ACDB-A5D5792CA914}"/>
              </a:ext>
            </a:extLst>
          </p:cNvPr>
          <p:cNvSpPr/>
          <p:nvPr/>
        </p:nvSpPr>
        <p:spPr>
          <a:xfrm>
            <a:off x="6700244" y="2742812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  <p:sp>
        <p:nvSpPr>
          <p:cNvPr id="51" name="모서리가 둥근 직사각형 62">
            <a:extLst>
              <a:ext uri="{FF2B5EF4-FFF2-40B4-BE49-F238E27FC236}">
                <a16:creationId xmlns:a16="http://schemas.microsoft.com/office/drawing/2014/main" id="{5E4801AF-17E9-4533-A563-91A5845E24F8}"/>
              </a:ext>
            </a:extLst>
          </p:cNvPr>
          <p:cNvSpPr/>
          <p:nvPr/>
        </p:nvSpPr>
        <p:spPr>
          <a:xfrm>
            <a:off x="6690602" y="3607429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  <p:sp>
        <p:nvSpPr>
          <p:cNvPr id="52" name="모서리가 둥근 직사각형 62">
            <a:extLst>
              <a:ext uri="{FF2B5EF4-FFF2-40B4-BE49-F238E27FC236}">
                <a16:creationId xmlns:a16="http://schemas.microsoft.com/office/drawing/2014/main" id="{576CEC5A-72CA-4297-AF1C-634663E4D96E}"/>
              </a:ext>
            </a:extLst>
          </p:cNvPr>
          <p:cNvSpPr/>
          <p:nvPr/>
        </p:nvSpPr>
        <p:spPr>
          <a:xfrm>
            <a:off x="6700244" y="4474791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부적합</a:t>
            </a:r>
          </a:p>
        </p:txBody>
      </p:sp>
      <p:sp>
        <p:nvSpPr>
          <p:cNvPr id="53" name="모서리가 둥근 직사각형 62">
            <a:extLst>
              <a:ext uri="{FF2B5EF4-FFF2-40B4-BE49-F238E27FC236}">
                <a16:creationId xmlns:a16="http://schemas.microsoft.com/office/drawing/2014/main" id="{EABBDCAA-74A9-4B45-9438-1AE07C878B39}"/>
              </a:ext>
            </a:extLst>
          </p:cNvPr>
          <p:cNvSpPr/>
          <p:nvPr/>
        </p:nvSpPr>
        <p:spPr>
          <a:xfrm>
            <a:off x="6700244" y="5342154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부적합</a:t>
            </a:r>
          </a:p>
        </p:txBody>
      </p:sp>
      <p:sp>
        <p:nvSpPr>
          <p:cNvPr id="57" name="모서리가 둥근 직사각형 23">
            <a:extLst>
              <a:ext uri="{FF2B5EF4-FFF2-40B4-BE49-F238E27FC236}">
                <a16:creationId xmlns:a16="http://schemas.microsoft.com/office/drawing/2014/main" id="{42BD3E71-35B2-41B8-9092-7B68BB744E50}"/>
              </a:ext>
            </a:extLst>
          </p:cNvPr>
          <p:cNvSpPr>
            <a:spLocks/>
          </p:cNvSpPr>
          <p:nvPr/>
        </p:nvSpPr>
        <p:spPr>
          <a:xfrm>
            <a:off x="4918998" y="5664110"/>
            <a:ext cx="1043375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모서리가 둥근 직사각형 62">
            <a:extLst>
              <a:ext uri="{FF2B5EF4-FFF2-40B4-BE49-F238E27FC236}">
                <a16:creationId xmlns:a16="http://schemas.microsoft.com/office/drawing/2014/main" id="{AB3645FF-0870-4775-8B39-19629C0A9046}"/>
              </a:ext>
            </a:extLst>
          </p:cNvPr>
          <p:cNvSpPr/>
          <p:nvPr/>
        </p:nvSpPr>
        <p:spPr>
          <a:xfrm>
            <a:off x="5091467" y="5521813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부적합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CBA4395-3C58-444B-ABB7-608A27E497B4}"/>
              </a:ext>
            </a:extLst>
          </p:cNvPr>
          <p:cNvSpPr/>
          <p:nvPr/>
        </p:nvSpPr>
        <p:spPr>
          <a:xfrm>
            <a:off x="3473686" y="2936146"/>
            <a:ext cx="2555968" cy="2457807"/>
          </a:xfrm>
          <a:prstGeom prst="roundRect">
            <a:avLst>
              <a:gd name="adj" fmla="val 3992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6061BCB-DB62-4A9A-BAD7-0F2D685EF187}"/>
              </a:ext>
            </a:extLst>
          </p:cNvPr>
          <p:cNvSpPr/>
          <p:nvPr/>
        </p:nvSpPr>
        <p:spPr>
          <a:xfrm>
            <a:off x="7868292" y="2959236"/>
            <a:ext cx="3004050" cy="2457807"/>
          </a:xfrm>
          <a:prstGeom prst="roundRect">
            <a:avLst>
              <a:gd name="adj" fmla="val 3992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3">
            <a:extLst>
              <a:ext uri="{FF2B5EF4-FFF2-40B4-BE49-F238E27FC236}">
                <a16:creationId xmlns:a16="http://schemas.microsoft.com/office/drawing/2014/main" id="{CF1E0560-E9B7-4254-9363-35A48AC53A20}"/>
              </a:ext>
            </a:extLst>
          </p:cNvPr>
          <p:cNvSpPr/>
          <p:nvPr/>
        </p:nvSpPr>
        <p:spPr>
          <a:xfrm>
            <a:off x="7896616" y="5594154"/>
            <a:ext cx="3004049" cy="429989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7F1C64-3480-43EB-9FC0-FCD905B3E944}"/>
              </a:ext>
            </a:extLst>
          </p:cNvPr>
          <p:cNvSpPr txBox="1"/>
          <p:nvPr/>
        </p:nvSpPr>
        <p:spPr>
          <a:xfrm>
            <a:off x="8151189" y="5639094"/>
            <a:ext cx="1258030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적합 </a:t>
            </a:r>
            <a:r>
              <a:rPr lang="en-US" altLang="ko-KR" sz="1200" dirty="0"/>
              <a:t>/ </a:t>
            </a:r>
            <a:r>
              <a:rPr lang="ko-KR" altLang="en-US" sz="1200" dirty="0"/>
              <a:t>부적합</a:t>
            </a:r>
            <a:endParaRPr lang="en-US" altLang="ko-KR" sz="1200" dirty="0"/>
          </a:p>
        </p:txBody>
      </p:sp>
      <p:sp>
        <p:nvSpPr>
          <p:cNvPr id="30" name="모서리가 둥근 직사각형 23">
            <a:extLst>
              <a:ext uri="{FF2B5EF4-FFF2-40B4-BE49-F238E27FC236}">
                <a16:creationId xmlns:a16="http://schemas.microsoft.com/office/drawing/2014/main" id="{13B02F98-8696-40EF-B2DF-1511A4FDD25A}"/>
              </a:ext>
            </a:extLst>
          </p:cNvPr>
          <p:cNvSpPr>
            <a:spLocks/>
          </p:cNvSpPr>
          <p:nvPr/>
        </p:nvSpPr>
        <p:spPr>
          <a:xfrm>
            <a:off x="9528652" y="5664110"/>
            <a:ext cx="1043375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모서리가 둥근 직사각형 62">
            <a:extLst>
              <a:ext uri="{FF2B5EF4-FFF2-40B4-BE49-F238E27FC236}">
                <a16:creationId xmlns:a16="http://schemas.microsoft.com/office/drawing/2014/main" id="{D3DAD193-FCCB-4885-8428-C171EB8F2A7F}"/>
              </a:ext>
            </a:extLst>
          </p:cNvPr>
          <p:cNvSpPr/>
          <p:nvPr/>
        </p:nvSpPr>
        <p:spPr>
          <a:xfrm>
            <a:off x="9701121" y="5521813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</p:spTree>
    <p:extLst>
      <p:ext uri="{BB962C8B-B14F-4D97-AF65-F5344CB8AC3E}">
        <p14:creationId xmlns:p14="http://schemas.microsoft.com/office/powerpoint/2010/main" val="2913428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44077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62768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막대그래프가 평균적인 </a:t>
            </a:r>
            <a:r>
              <a:rPr lang="ko-KR" altLang="en-US" sz="1400" dirty="0" err="1"/>
              <a:t>따릉이</a:t>
            </a:r>
            <a:r>
              <a:rPr lang="ko-KR" altLang="en-US" sz="1400" dirty="0"/>
              <a:t> 대여 횟수를 시간대별로 파악하는 데 가장 효과적일 것 같다고 판단하였습니다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다음 빈칸을 알맞게 채워 데이터 분석 결과를 완성시켜 봅시다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p.9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5106" y="2256817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324211" y="4459935"/>
            <a:ext cx="7519498" cy="1756882"/>
          </a:xfrm>
          <a:prstGeom prst="roundRect">
            <a:avLst>
              <a:gd name="adj" fmla="val 7023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05050" y="4522608"/>
            <a:ext cx="2804162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막대그래프 분석 결과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퇴근 시간대인</a:t>
            </a:r>
          </a:p>
        </p:txBody>
      </p:sp>
      <p:sp>
        <p:nvSpPr>
          <p:cNvPr id="41" name="모서리가 둥근 직사각형 40"/>
          <p:cNvSpPr>
            <a:spLocks/>
          </p:cNvSpPr>
          <p:nvPr/>
        </p:nvSpPr>
        <p:spPr>
          <a:xfrm>
            <a:off x="6270604" y="4548790"/>
            <a:ext cx="868103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17~18</a:t>
            </a:r>
            <a:r>
              <a:rPr lang="ko-KR" altLang="en-US" sz="1200" dirty="0">
                <a:solidFill>
                  <a:srgbClr val="FF0000"/>
                </a:solidFill>
              </a:rPr>
              <a:t>시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844001" y="2416505"/>
            <a:ext cx="3999708" cy="1826456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7175959" y="2876782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17~18</a:t>
            </a:r>
            <a:r>
              <a:rPr lang="ko-KR" altLang="en-US" sz="1200" dirty="0">
                <a:solidFill>
                  <a:srgbClr val="3DBCD2"/>
                </a:solidFill>
              </a:rPr>
              <a:t>시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909228" y="2874746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오전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7175959" y="3401154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7~8</a:t>
            </a:r>
            <a:r>
              <a:rPr lang="ko-KR" altLang="en-US" sz="1200" dirty="0">
                <a:solidFill>
                  <a:srgbClr val="3DBCD2"/>
                </a:solidFill>
              </a:rPr>
              <a:t>시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906820" y="3401154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오후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458CB38-8F52-4B10-8525-1C3BB02A0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9F26BD-77F5-48D6-B136-57913306CBF8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표가 나타내고 있는 값이 무엇인지 살펴보면서 진행해 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2FB63C-5E75-48B0-98B7-E09E0AD53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11" y="2199530"/>
            <a:ext cx="3441290" cy="2260405"/>
          </a:xfrm>
          <a:prstGeom prst="rect">
            <a:avLst/>
          </a:prstGeom>
        </p:spPr>
      </p:pic>
      <p:sp>
        <p:nvSpPr>
          <p:cNvPr id="32" name="모서리가 둥근 직사각형 43">
            <a:extLst>
              <a:ext uri="{FF2B5EF4-FFF2-40B4-BE49-F238E27FC236}">
                <a16:creationId xmlns:a16="http://schemas.microsoft.com/office/drawing/2014/main" id="{A66CDA46-E2CA-48C9-A7B2-A4F7AA9BD91C}"/>
              </a:ext>
            </a:extLst>
          </p:cNvPr>
          <p:cNvSpPr>
            <a:spLocks/>
          </p:cNvSpPr>
          <p:nvPr/>
        </p:nvSpPr>
        <p:spPr>
          <a:xfrm>
            <a:off x="9914214" y="4556857"/>
            <a:ext cx="805281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오후</a:t>
            </a:r>
          </a:p>
        </p:txBody>
      </p:sp>
      <p:sp>
        <p:nvSpPr>
          <p:cNvPr id="33" name="모서리가 둥근 직사각형 42">
            <a:extLst>
              <a:ext uri="{FF2B5EF4-FFF2-40B4-BE49-F238E27FC236}">
                <a16:creationId xmlns:a16="http://schemas.microsoft.com/office/drawing/2014/main" id="{57AA3658-6EFD-4420-963F-BEB297C8CD88}"/>
              </a:ext>
            </a:extLst>
          </p:cNvPr>
          <p:cNvSpPr/>
          <p:nvPr/>
        </p:nvSpPr>
        <p:spPr>
          <a:xfrm>
            <a:off x="3405049" y="4956908"/>
            <a:ext cx="2569031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에는 대체로 높은 것을 알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613429B-EFE1-4B64-8786-93A4CF5B8275}"/>
              </a:ext>
            </a:extLst>
          </p:cNvPr>
          <p:cNvSpPr/>
          <p:nvPr/>
        </p:nvSpPr>
        <p:spPr>
          <a:xfrm>
            <a:off x="7219603" y="4520857"/>
            <a:ext cx="2613715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따릉이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대여횟수가 가장 높았고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모서리가 둥근 직사각형 43">
            <a:extLst>
              <a:ext uri="{FF2B5EF4-FFF2-40B4-BE49-F238E27FC236}">
                <a16:creationId xmlns:a16="http://schemas.microsoft.com/office/drawing/2014/main" id="{CEB36022-B1B6-4883-9EAE-BA924908C257}"/>
              </a:ext>
            </a:extLst>
          </p:cNvPr>
          <p:cNvSpPr>
            <a:spLocks/>
          </p:cNvSpPr>
          <p:nvPr/>
        </p:nvSpPr>
        <p:spPr>
          <a:xfrm>
            <a:off x="6054918" y="4995139"/>
            <a:ext cx="1164685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오전</a:t>
            </a:r>
          </a:p>
        </p:txBody>
      </p:sp>
      <p:sp>
        <p:nvSpPr>
          <p:cNvPr id="37" name="모서리가 둥근 직사각형 42">
            <a:extLst>
              <a:ext uri="{FF2B5EF4-FFF2-40B4-BE49-F238E27FC236}">
                <a16:creationId xmlns:a16="http://schemas.microsoft.com/office/drawing/2014/main" id="{89A995C0-D1D1-45C8-94D9-17885A931472}"/>
              </a:ext>
            </a:extLst>
          </p:cNvPr>
          <p:cNvSpPr/>
          <p:nvPr/>
        </p:nvSpPr>
        <p:spPr>
          <a:xfrm>
            <a:off x="7291889" y="4953971"/>
            <a:ext cx="3470957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에는 대체로 대여횟수가 낮으나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출근 시간대인</a:t>
            </a:r>
          </a:p>
        </p:txBody>
      </p:sp>
      <p:sp>
        <p:nvSpPr>
          <p:cNvPr id="38" name="모서리가 둥근 직사각형 40">
            <a:extLst>
              <a:ext uri="{FF2B5EF4-FFF2-40B4-BE49-F238E27FC236}">
                <a16:creationId xmlns:a16="http://schemas.microsoft.com/office/drawing/2014/main" id="{DF1EFAC2-E5A2-4B9A-94B4-639064031680}"/>
              </a:ext>
            </a:extLst>
          </p:cNvPr>
          <p:cNvSpPr>
            <a:spLocks/>
          </p:cNvSpPr>
          <p:nvPr/>
        </p:nvSpPr>
        <p:spPr>
          <a:xfrm>
            <a:off x="3430961" y="5416445"/>
            <a:ext cx="668097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7~8</a:t>
            </a:r>
            <a:r>
              <a:rPr lang="ko-KR" altLang="en-US" sz="1200" dirty="0">
                <a:solidFill>
                  <a:srgbClr val="FF0000"/>
                </a:solidFill>
              </a:rPr>
              <a:t>시</a:t>
            </a:r>
          </a:p>
        </p:txBody>
      </p:sp>
      <p:sp>
        <p:nvSpPr>
          <p:cNvPr id="48" name="모서리가 둥근 직사각형 42">
            <a:extLst>
              <a:ext uri="{FF2B5EF4-FFF2-40B4-BE49-F238E27FC236}">
                <a16:creationId xmlns:a16="http://schemas.microsoft.com/office/drawing/2014/main" id="{BF867678-E771-496F-B2F7-795B83B3978B}"/>
              </a:ext>
            </a:extLst>
          </p:cNvPr>
          <p:cNvSpPr/>
          <p:nvPr/>
        </p:nvSpPr>
        <p:spPr>
          <a:xfrm>
            <a:off x="4198851" y="5381013"/>
            <a:ext cx="2583523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에는 비교적 높은 것을 알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모서리가 둥근 직사각형 42">
            <a:extLst>
              <a:ext uri="{FF2B5EF4-FFF2-40B4-BE49-F238E27FC236}">
                <a16:creationId xmlns:a16="http://schemas.microsoft.com/office/drawing/2014/main" id="{037F9177-2F87-4FC6-9E21-631FFFD085C2}"/>
              </a:ext>
            </a:extLst>
          </p:cNvPr>
          <p:cNvSpPr/>
          <p:nvPr/>
        </p:nvSpPr>
        <p:spPr>
          <a:xfrm>
            <a:off x="3405049" y="5789992"/>
            <a:ext cx="7314446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따라서 대체적으로 오전 시간대보다 오후 시간대에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따릉이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대여횟수가 높다고 할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732D56F-F55B-4168-AE97-30B076977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33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759A71A-DACF-41AF-94D1-779E86CA0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398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499218" y="1102964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499218" y="1550664"/>
            <a:ext cx="9073657" cy="653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/>
              <a:t>Kai</a:t>
            </a:r>
            <a:r>
              <a:rPr lang="ko-KR" altLang="en-US" sz="1300" dirty="0"/>
              <a:t>는 </a:t>
            </a:r>
            <a:r>
              <a:rPr lang="ko-KR" altLang="en-US" sz="1300" dirty="0" err="1"/>
              <a:t>시간대뿐만</a:t>
            </a:r>
            <a:r>
              <a:rPr lang="ko-KR" altLang="en-US" sz="1300" dirty="0"/>
              <a:t> 아니라 기온도 </a:t>
            </a:r>
            <a:r>
              <a:rPr lang="ko-KR" altLang="en-US" sz="1300" dirty="0" err="1"/>
              <a:t>따릉이</a:t>
            </a:r>
            <a:r>
              <a:rPr lang="ko-KR" altLang="en-US" sz="1300" dirty="0"/>
              <a:t> 대여횟수에 영향을 미치는지 알고 싶어합니다</a:t>
            </a:r>
            <a:r>
              <a:rPr lang="en-US" altLang="ko-KR" sz="13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다음 그래프를 보고 올바르지 않은 항목을 선택해 봅시다</a:t>
            </a:r>
            <a:r>
              <a:rPr lang="en-US" altLang="ko-KR" sz="1300" dirty="0"/>
              <a:t>.</a:t>
            </a:r>
            <a:endParaRPr lang="en-US" altLang="ko-KR" sz="1300" b="1" u="sng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p.10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CEFCE0-95E9-4BE4-8EBC-216AE8AE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481053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9DA899-D37C-441F-B5EC-1BD782C2D96F}"/>
              </a:ext>
            </a:extLst>
          </p:cNvPr>
          <p:cNvSpPr txBox="1"/>
          <p:nvPr/>
        </p:nvSpPr>
        <p:spPr>
          <a:xfrm>
            <a:off x="3029338" y="6464233"/>
            <a:ext cx="7838687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기온이 낮을 때와 높을 때 대여횟수가 비슷하다면 기온과 대여횟수는 관계가 없다고 할 수 있습니다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6DCE3D-E080-4803-9BF9-8C4F7FE1EC5C}"/>
              </a:ext>
            </a:extLst>
          </p:cNvPr>
          <p:cNvSpPr/>
          <p:nvPr/>
        </p:nvSpPr>
        <p:spPr>
          <a:xfrm>
            <a:off x="2876550" y="2457450"/>
            <a:ext cx="8296547" cy="3652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2">
            <a:extLst>
              <a:ext uri="{FF2B5EF4-FFF2-40B4-BE49-F238E27FC236}">
                <a16:creationId xmlns:a16="http://schemas.microsoft.com/office/drawing/2014/main" id="{88D242F7-FAE3-4E17-B03E-D5E2E8230A69}"/>
              </a:ext>
            </a:extLst>
          </p:cNvPr>
          <p:cNvSpPr/>
          <p:nvPr/>
        </p:nvSpPr>
        <p:spPr>
          <a:xfrm>
            <a:off x="8100763" y="2815780"/>
            <a:ext cx="2952270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대체적으로 기온이 올라갈수록 대여횟수가 많아진다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6" name="모서리가 둥근 직사각형 23">
            <a:extLst>
              <a:ext uri="{FF2B5EF4-FFF2-40B4-BE49-F238E27FC236}">
                <a16:creationId xmlns:a16="http://schemas.microsoft.com/office/drawing/2014/main" id="{8EFDB3EB-353A-4A01-919A-F33B24A3CC48}"/>
              </a:ext>
            </a:extLst>
          </p:cNvPr>
          <p:cNvSpPr/>
          <p:nvPr/>
        </p:nvSpPr>
        <p:spPr>
          <a:xfrm>
            <a:off x="8100762" y="3484192"/>
            <a:ext cx="2952270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기온이 높아지면 대여횟수가 많을 때와 적을 때의 차이가 크다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8" name="모서리가 둥근 직사각형 24">
            <a:extLst>
              <a:ext uri="{FF2B5EF4-FFF2-40B4-BE49-F238E27FC236}">
                <a16:creationId xmlns:a16="http://schemas.microsoft.com/office/drawing/2014/main" id="{11270598-83F2-4743-B24B-524A7346280A}"/>
              </a:ext>
            </a:extLst>
          </p:cNvPr>
          <p:cNvSpPr/>
          <p:nvPr/>
        </p:nvSpPr>
        <p:spPr>
          <a:xfrm>
            <a:off x="8097837" y="4140177"/>
            <a:ext cx="2952270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rgbClr val="FF0000"/>
                </a:solidFill>
              </a:rPr>
              <a:t>기온과 대여횟수는 관계가 없다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9" name="모서리가 둥근 직사각형 25">
            <a:extLst>
              <a:ext uri="{FF2B5EF4-FFF2-40B4-BE49-F238E27FC236}">
                <a16:creationId xmlns:a16="http://schemas.microsoft.com/office/drawing/2014/main" id="{F941A818-A1B0-4835-81C5-D7BDFB1B7637}"/>
              </a:ext>
            </a:extLst>
          </p:cNvPr>
          <p:cNvSpPr/>
          <p:nvPr/>
        </p:nvSpPr>
        <p:spPr>
          <a:xfrm>
            <a:off x="8097836" y="4796162"/>
            <a:ext cx="29522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기온이 높으면 </a:t>
            </a:r>
            <a:r>
              <a:rPr lang="ko-KR" altLang="en-US" sz="1200" dirty="0" err="1">
                <a:solidFill>
                  <a:schemeClr val="tx1"/>
                </a:solidFill>
              </a:rPr>
              <a:t>따릉이를</a:t>
            </a:r>
            <a:r>
              <a:rPr lang="ko-KR" altLang="en-US" sz="1200" dirty="0">
                <a:solidFill>
                  <a:schemeClr val="tx1"/>
                </a:solidFill>
              </a:rPr>
              <a:t> 대여하기 어렵다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0" name="모서리가 둥근 직사각형 25">
            <a:extLst>
              <a:ext uri="{FF2B5EF4-FFF2-40B4-BE49-F238E27FC236}">
                <a16:creationId xmlns:a16="http://schemas.microsoft.com/office/drawing/2014/main" id="{6012CC08-0669-44E1-BBAC-FE292752567E}"/>
              </a:ext>
            </a:extLst>
          </p:cNvPr>
          <p:cNvSpPr/>
          <p:nvPr/>
        </p:nvSpPr>
        <p:spPr>
          <a:xfrm>
            <a:off x="8097836" y="5464574"/>
            <a:ext cx="29522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날씨가 추울 때도 가끔씩 대여 횟수가 많다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ADA4D2E9-6885-463B-818E-C7A8617A2687}"/>
              </a:ext>
            </a:extLst>
          </p:cNvPr>
          <p:cNvSpPr/>
          <p:nvPr/>
        </p:nvSpPr>
        <p:spPr>
          <a:xfrm>
            <a:off x="3004082" y="2397716"/>
            <a:ext cx="4615918" cy="3890118"/>
          </a:xfrm>
          <a:prstGeom prst="roundRect">
            <a:avLst>
              <a:gd name="adj" fmla="val 4060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9">
            <a:extLst>
              <a:ext uri="{FF2B5EF4-FFF2-40B4-BE49-F238E27FC236}">
                <a16:creationId xmlns:a16="http://schemas.microsoft.com/office/drawing/2014/main" id="{B85DBD56-CC44-40E3-9396-5D60E540EDB2}"/>
              </a:ext>
            </a:extLst>
          </p:cNvPr>
          <p:cNvSpPr/>
          <p:nvPr/>
        </p:nvSpPr>
        <p:spPr>
          <a:xfrm>
            <a:off x="3178558" y="2534989"/>
            <a:ext cx="4305300" cy="3615571"/>
          </a:xfrm>
          <a:prstGeom prst="roundRect">
            <a:avLst>
              <a:gd name="adj" fmla="val 4060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145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3C450FD-4BD4-46EE-A8E6-DCE10EA15949}"/>
              </a:ext>
            </a:extLst>
          </p:cNvPr>
          <p:cNvGrpSpPr/>
          <p:nvPr/>
        </p:nvGrpSpPr>
        <p:grpSpPr>
          <a:xfrm>
            <a:off x="0" y="152400"/>
            <a:ext cx="12192000" cy="6553200"/>
            <a:chOff x="0" y="152400"/>
            <a:chExt cx="12192000" cy="6553200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B8B0DF56-6EBD-4D67-9C19-1AE2161F3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2400"/>
              <a:ext cx="12192000" cy="6553200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EB26DB0-D7B6-406B-BBC5-85AA8304E1AD}"/>
                </a:ext>
              </a:extLst>
            </p:cNvPr>
            <p:cNvSpPr/>
            <p:nvPr/>
          </p:nvSpPr>
          <p:spPr>
            <a:xfrm>
              <a:off x="2575418" y="2220686"/>
              <a:ext cx="8981041" cy="3918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7" y="97251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7" y="1409256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마지막으로 비가 왔을 때와 오지 않았을 때 대여횟수에 차이가 있는지 알아보려고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다음 시간별 대여횟수를 비 여부에 따라 나타낸 꺾은선 그래프를 참고하여 데이터 분석 결과를 완성해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p.11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4AF2C22-2F96-4FF8-A8D8-600436D13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543F5E4-DADD-4A85-85A8-A4C09BFF90F7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모서리가 둥근 직사각형 27">
            <a:extLst>
              <a:ext uri="{FF2B5EF4-FFF2-40B4-BE49-F238E27FC236}">
                <a16:creationId xmlns:a16="http://schemas.microsoft.com/office/drawing/2014/main" id="{7B2A5CFE-288E-4903-AD63-3F9DC124387A}"/>
              </a:ext>
            </a:extLst>
          </p:cNvPr>
          <p:cNvSpPr/>
          <p:nvPr/>
        </p:nvSpPr>
        <p:spPr>
          <a:xfrm>
            <a:off x="3324211" y="4775677"/>
            <a:ext cx="7519498" cy="1441139"/>
          </a:xfrm>
          <a:prstGeom prst="roundRect">
            <a:avLst>
              <a:gd name="adj" fmla="val 7023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44">
            <a:extLst>
              <a:ext uri="{FF2B5EF4-FFF2-40B4-BE49-F238E27FC236}">
                <a16:creationId xmlns:a16="http://schemas.microsoft.com/office/drawing/2014/main" id="{8294F369-AB76-47F9-9FCA-AD2A831EF1E5}"/>
              </a:ext>
            </a:extLst>
          </p:cNvPr>
          <p:cNvSpPr/>
          <p:nvPr/>
        </p:nvSpPr>
        <p:spPr>
          <a:xfrm>
            <a:off x="6844001" y="2416505"/>
            <a:ext cx="3999708" cy="2244792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38">
            <a:extLst>
              <a:ext uri="{FF2B5EF4-FFF2-40B4-BE49-F238E27FC236}">
                <a16:creationId xmlns:a16="http://schemas.microsoft.com/office/drawing/2014/main" id="{AD807ECF-42EC-414C-94F4-97DAC44488AA}"/>
              </a:ext>
            </a:extLst>
          </p:cNvPr>
          <p:cNvSpPr/>
          <p:nvPr/>
        </p:nvSpPr>
        <p:spPr>
          <a:xfrm>
            <a:off x="7175959" y="2904265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꺾은선 그래프</a:t>
            </a:r>
          </a:p>
        </p:txBody>
      </p:sp>
      <p:sp>
        <p:nvSpPr>
          <p:cNvPr id="54" name="모서리가 둥근 직사각형 39">
            <a:extLst>
              <a:ext uri="{FF2B5EF4-FFF2-40B4-BE49-F238E27FC236}">
                <a16:creationId xmlns:a16="http://schemas.microsoft.com/office/drawing/2014/main" id="{2B737CD4-4628-4CE7-8078-D23AC5A74DC5}"/>
              </a:ext>
            </a:extLst>
          </p:cNvPr>
          <p:cNvSpPr/>
          <p:nvPr/>
        </p:nvSpPr>
        <p:spPr>
          <a:xfrm>
            <a:off x="8909228" y="2902229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비가 왔을 때</a:t>
            </a:r>
          </a:p>
        </p:txBody>
      </p:sp>
      <p:sp>
        <p:nvSpPr>
          <p:cNvPr id="55" name="모서리가 둥근 직사각형 45">
            <a:extLst>
              <a:ext uri="{FF2B5EF4-FFF2-40B4-BE49-F238E27FC236}">
                <a16:creationId xmlns:a16="http://schemas.microsoft.com/office/drawing/2014/main" id="{005395A5-8060-4FFE-9ADE-3777C265A957}"/>
              </a:ext>
            </a:extLst>
          </p:cNvPr>
          <p:cNvSpPr/>
          <p:nvPr/>
        </p:nvSpPr>
        <p:spPr>
          <a:xfrm>
            <a:off x="7175959" y="3428637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7~8</a:t>
            </a:r>
            <a:r>
              <a:rPr lang="ko-KR" altLang="en-US" sz="1200" dirty="0">
                <a:solidFill>
                  <a:srgbClr val="3DBCD2"/>
                </a:solidFill>
              </a:rPr>
              <a:t>시</a:t>
            </a:r>
          </a:p>
        </p:txBody>
      </p:sp>
      <p:sp>
        <p:nvSpPr>
          <p:cNvPr id="56" name="모서리가 둥근 직사각형 46">
            <a:extLst>
              <a:ext uri="{FF2B5EF4-FFF2-40B4-BE49-F238E27FC236}">
                <a16:creationId xmlns:a16="http://schemas.microsoft.com/office/drawing/2014/main" id="{62E1E64A-D854-4815-BDC0-2B1227DA159F}"/>
              </a:ext>
            </a:extLst>
          </p:cNvPr>
          <p:cNvSpPr/>
          <p:nvPr/>
        </p:nvSpPr>
        <p:spPr>
          <a:xfrm>
            <a:off x="8906820" y="3428637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비가 안 왔을 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972F5C-2BAE-4BD3-A23E-62C732D29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464" y="2143412"/>
            <a:ext cx="3406606" cy="2554992"/>
          </a:xfrm>
          <a:prstGeom prst="rect">
            <a:avLst/>
          </a:prstGeom>
        </p:spPr>
      </p:pic>
      <p:sp>
        <p:nvSpPr>
          <p:cNvPr id="69" name="모서리가 둥근 직사각형 43">
            <a:extLst>
              <a:ext uri="{FF2B5EF4-FFF2-40B4-BE49-F238E27FC236}">
                <a16:creationId xmlns:a16="http://schemas.microsoft.com/office/drawing/2014/main" id="{99AF504F-412C-4A99-B9F0-72F29A5FA49F}"/>
              </a:ext>
            </a:extLst>
          </p:cNvPr>
          <p:cNvSpPr>
            <a:spLocks/>
          </p:cNvSpPr>
          <p:nvPr/>
        </p:nvSpPr>
        <p:spPr>
          <a:xfrm>
            <a:off x="7499189" y="4934602"/>
            <a:ext cx="1279051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FF0000"/>
                </a:solidFill>
              </a:rPr>
              <a:t>꺾은선 그래프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0" name="모서리가 둥근 직사각형 42">
            <a:extLst>
              <a:ext uri="{FF2B5EF4-FFF2-40B4-BE49-F238E27FC236}">
                <a16:creationId xmlns:a16="http://schemas.microsoft.com/office/drawing/2014/main" id="{C7059E5A-9310-45D8-8BA1-6800AF096D78}"/>
              </a:ext>
            </a:extLst>
          </p:cNvPr>
          <p:cNvSpPr/>
          <p:nvPr/>
        </p:nvSpPr>
        <p:spPr>
          <a:xfrm>
            <a:off x="3426359" y="4934602"/>
            <a:ext cx="4002052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 여부에 따라 시간별 평균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따릉이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대여횟수를 나타낸</a:t>
            </a:r>
          </a:p>
        </p:txBody>
      </p:sp>
      <p:sp>
        <p:nvSpPr>
          <p:cNvPr id="71" name="모서리가 둥근 직사각형 42">
            <a:extLst>
              <a:ext uri="{FF2B5EF4-FFF2-40B4-BE49-F238E27FC236}">
                <a16:creationId xmlns:a16="http://schemas.microsoft.com/office/drawing/2014/main" id="{A77C9F65-10A4-422D-BAD6-5DE96BAF419C}"/>
              </a:ext>
            </a:extLst>
          </p:cNvPr>
          <p:cNvSpPr/>
          <p:nvPr/>
        </p:nvSpPr>
        <p:spPr>
          <a:xfrm>
            <a:off x="8847480" y="4934602"/>
            <a:ext cx="1905141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참고해 보았을 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모서리가 둥근 직사각형 43">
            <a:extLst>
              <a:ext uri="{FF2B5EF4-FFF2-40B4-BE49-F238E27FC236}">
                <a16:creationId xmlns:a16="http://schemas.microsoft.com/office/drawing/2014/main" id="{6D560437-EAAA-4C6F-84BC-64D57F94D595}"/>
              </a:ext>
            </a:extLst>
          </p:cNvPr>
          <p:cNvSpPr>
            <a:spLocks/>
          </p:cNvSpPr>
          <p:nvPr/>
        </p:nvSpPr>
        <p:spPr>
          <a:xfrm>
            <a:off x="3457998" y="5385686"/>
            <a:ext cx="1279051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비가 안 왔을 때</a:t>
            </a:r>
          </a:p>
        </p:txBody>
      </p:sp>
      <p:sp>
        <p:nvSpPr>
          <p:cNvPr id="73" name="모서리가 둥근 직사각형 42">
            <a:extLst>
              <a:ext uri="{FF2B5EF4-FFF2-40B4-BE49-F238E27FC236}">
                <a16:creationId xmlns:a16="http://schemas.microsoft.com/office/drawing/2014/main" id="{54231F71-8BA2-48C3-9713-5E153C9D696D}"/>
              </a:ext>
            </a:extLst>
          </p:cNvPr>
          <p:cNvSpPr/>
          <p:nvPr/>
        </p:nvSpPr>
        <p:spPr>
          <a:xfrm>
            <a:off x="4814484" y="5391807"/>
            <a:ext cx="1374496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에는 대체적으로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모서리가 둥근 직사각형 43">
            <a:extLst>
              <a:ext uri="{FF2B5EF4-FFF2-40B4-BE49-F238E27FC236}">
                <a16:creationId xmlns:a16="http://schemas.microsoft.com/office/drawing/2014/main" id="{BEA19219-1EF2-41A4-97D1-DB17F44527B1}"/>
              </a:ext>
            </a:extLst>
          </p:cNvPr>
          <p:cNvSpPr>
            <a:spLocks/>
          </p:cNvSpPr>
          <p:nvPr/>
        </p:nvSpPr>
        <p:spPr>
          <a:xfrm>
            <a:off x="6266415" y="5394132"/>
            <a:ext cx="1072162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비가 왔을 때</a:t>
            </a:r>
          </a:p>
        </p:txBody>
      </p:sp>
      <p:sp>
        <p:nvSpPr>
          <p:cNvPr id="75" name="모서리가 둥근 직사각형 42">
            <a:extLst>
              <a:ext uri="{FF2B5EF4-FFF2-40B4-BE49-F238E27FC236}">
                <a16:creationId xmlns:a16="http://schemas.microsoft.com/office/drawing/2014/main" id="{0E060C82-C0E1-4FF7-AAFA-CABF9AAC662E}"/>
              </a:ext>
            </a:extLst>
          </p:cNvPr>
          <p:cNvSpPr/>
          <p:nvPr/>
        </p:nvSpPr>
        <p:spPr>
          <a:xfrm>
            <a:off x="7428412" y="5385684"/>
            <a:ext cx="3324210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보다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따릉이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대여횟수가 높음을 알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모서리가 둥근 직사각형 42">
            <a:extLst>
              <a:ext uri="{FF2B5EF4-FFF2-40B4-BE49-F238E27FC236}">
                <a16:creationId xmlns:a16="http://schemas.microsoft.com/office/drawing/2014/main" id="{4642FAB5-10F5-41D1-A51B-1B95D3B7EEF0}"/>
              </a:ext>
            </a:extLst>
          </p:cNvPr>
          <p:cNvSpPr/>
          <p:nvPr/>
        </p:nvSpPr>
        <p:spPr>
          <a:xfrm>
            <a:off x="3423543" y="5823866"/>
            <a:ext cx="2765437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따라서 비가 오면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따릉이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대여횟수가</a:t>
            </a:r>
          </a:p>
        </p:txBody>
      </p:sp>
      <p:sp>
        <p:nvSpPr>
          <p:cNvPr id="78" name="모서리가 둥근 직사각형 45">
            <a:extLst>
              <a:ext uri="{FF2B5EF4-FFF2-40B4-BE49-F238E27FC236}">
                <a16:creationId xmlns:a16="http://schemas.microsoft.com/office/drawing/2014/main" id="{F6ED768E-F88D-48F7-A59B-07CA38A8CD9A}"/>
              </a:ext>
            </a:extLst>
          </p:cNvPr>
          <p:cNvSpPr/>
          <p:nvPr/>
        </p:nvSpPr>
        <p:spPr>
          <a:xfrm>
            <a:off x="7183662" y="3949696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많아진다</a:t>
            </a:r>
          </a:p>
        </p:txBody>
      </p:sp>
      <p:sp>
        <p:nvSpPr>
          <p:cNvPr id="79" name="모서리가 둥근 직사각형 45">
            <a:extLst>
              <a:ext uri="{FF2B5EF4-FFF2-40B4-BE49-F238E27FC236}">
                <a16:creationId xmlns:a16="http://schemas.microsoft.com/office/drawing/2014/main" id="{C664C67C-88BA-4914-98B3-CEA9620FA490}"/>
              </a:ext>
            </a:extLst>
          </p:cNvPr>
          <p:cNvSpPr/>
          <p:nvPr/>
        </p:nvSpPr>
        <p:spPr>
          <a:xfrm>
            <a:off x="8906820" y="3951350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적어진다</a:t>
            </a:r>
          </a:p>
        </p:txBody>
      </p:sp>
      <p:sp>
        <p:nvSpPr>
          <p:cNvPr id="80" name="모서리가 둥근 직사각형 43">
            <a:extLst>
              <a:ext uri="{FF2B5EF4-FFF2-40B4-BE49-F238E27FC236}">
                <a16:creationId xmlns:a16="http://schemas.microsoft.com/office/drawing/2014/main" id="{52A26FEB-2C51-479C-9954-C84B93937A02}"/>
              </a:ext>
            </a:extLst>
          </p:cNvPr>
          <p:cNvSpPr>
            <a:spLocks/>
          </p:cNvSpPr>
          <p:nvPr/>
        </p:nvSpPr>
        <p:spPr>
          <a:xfrm>
            <a:off x="6288312" y="5837713"/>
            <a:ext cx="1072162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적어진다</a:t>
            </a:r>
          </a:p>
        </p:txBody>
      </p:sp>
      <p:sp>
        <p:nvSpPr>
          <p:cNvPr id="81" name="모서리가 둥근 직사각형 42">
            <a:extLst>
              <a:ext uri="{FF2B5EF4-FFF2-40B4-BE49-F238E27FC236}">
                <a16:creationId xmlns:a16="http://schemas.microsoft.com/office/drawing/2014/main" id="{3B8EC3C9-784A-4A9E-A46E-3767961BA84F}"/>
              </a:ext>
            </a:extLst>
          </p:cNvPr>
          <p:cNvSpPr/>
          <p:nvPr/>
        </p:nvSpPr>
        <p:spPr>
          <a:xfrm>
            <a:off x="7482853" y="5834647"/>
            <a:ext cx="1212809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 할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0CF92DF-0DB4-44C5-B26E-97B3F3F31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57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9B067D-A408-40DC-91B9-4F4FB06F2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633"/>
            <a:ext cx="12192000" cy="66069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p.12 </a:t>
            </a:r>
            <a:r>
              <a:rPr lang="ko-KR" altLang="en-US" dirty="0">
                <a:solidFill>
                  <a:schemeClr val="tx1"/>
                </a:solidFill>
              </a:rPr>
              <a:t>문제 해결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CEFCE0-95E9-4BE4-8EBC-216AE8AE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9DA899-D37C-441F-B5EC-1BD782C2D96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대여횟수가 높을수록 대여소에 남아 있는 </a:t>
            </a:r>
            <a:r>
              <a:rPr lang="ko-KR" altLang="en-US" sz="1200" dirty="0" err="1">
                <a:latin typeface="+mn-ea"/>
              </a:rPr>
              <a:t>따릉이가</a:t>
            </a:r>
            <a:r>
              <a:rPr lang="ko-KR" altLang="en-US" sz="1200" dirty="0">
                <a:latin typeface="+mn-ea"/>
              </a:rPr>
              <a:t> 없을 확률이 높아요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9848A-8877-48AD-8B47-05E8E50FE1EF}"/>
              </a:ext>
            </a:extLst>
          </p:cNvPr>
          <p:cNvSpPr txBox="1"/>
          <p:nvPr/>
        </p:nvSpPr>
        <p:spPr>
          <a:xfrm>
            <a:off x="2557999" y="894139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의미 해석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2A97-AAE5-481A-B12A-CC1BF740352B}"/>
              </a:ext>
            </a:extLst>
          </p:cNvPr>
          <p:cNvSpPr txBox="1"/>
          <p:nvPr/>
        </p:nvSpPr>
        <p:spPr>
          <a:xfrm>
            <a:off x="2557999" y="1330882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지금까지 시간별로</a:t>
            </a:r>
            <a:r>
              <a:rPr lang="en-US" altLang="ko-KR" sz="1400" dirty="0"/>
              <a:t>, </a:t>
            </a:r>
            <a:r>
              <a:rPr lang="ko-KR" altLang="en-US" sz="1400" dirty="0"/>
              <a:t>비 여부와 기온에 따라 평균 </a:t>
            </a:r>
            <a:r>
              <a:rPr lang="ko-KR" altLang="en-US" sz="1400" dirty="0" err="1"/>
              <a:t>따릉이</a:t>
            </a:r>
            <a:r>
              <a:rPr lang="ko-KR" altLang="en-US" sz="1400" dirty="0"/>
              <a:t> 대여횟수가 어떻게 변하는지 알아보았습니다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이러한 데이터 분석 결과를 활용하여 각 가설들의 진실 또는 거짓을 입력하여 검증해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E81406D-A84C-4106-85F2-00E20485A818}"/>
              </a:ext>
            </a:extLst>
          </p:cNvPr>
          <p:cNvSpPr/>
          <p:nvPr/>
        </p:nvSpPr>
        <p:spPr>
          <a:xfrm>
            <a:off x="2592757" y="1968271"/>
            <a:ext cx="8571632" cy="4158830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A499CC0-05A3-477E-8848-A57534372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381" y="1874486"/>
            <a:ext cx="466790" cy="371527"/>
          </a:xfrm>
          <a:prstGeom prst="rect">
            <a:avLst/>
          </a:prstGeom>
        </p:spPr>
      </p:pic>
      <p:sp>
        <p:nvSpPr>
          <p:cNvPr id="43" name="모서리가 둥근 직사각형 9">
            <a:extLst>
              <a:ext uri="{FF2B5EF4-FFF2-40B4-BE49-F238E27FC236}">
                <a16:creationId xmlns:a16="http://schemas.microsoft.com/office/drawing/2014/main" id="{29398E92-7D89-48D2-9103-E284731563D3}"/>
              </a:ext>
            </a:extLst>
          </p:cNvPr>
          <p:cNvSpPr/>
          <p:nvPr/>
        </p:nvSpPr>
        <p:spPr>
          <a:xfrm>
            <a:off x="2675105" y="2311882"/>
            <a:ext cx="8725711" cy="3745502"/>
          </a:xfrm>
          <a:prstGeom prst="roundRect">
            <a:avLst>
              <a:gd name="adj" fmla="val 4972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183E08-0DBC-4B03-890F-1D1EDE99CC26}"/>
              </a:ext>
            </a:extLst>
          </p:cNvPr>
          <p:cNvSpPr txBox="1"/>
          <p:nvPr/>
        </p:nvSpPr>
        <p:spPr>
          <a:xfrm>
            <a:off x="3004082" y="2121717"/>
            <a:ext cx="2272963" cy="510778"/>
          </a:xfrm>
          <a:prstGeom prst="roundRect">
            <a:avLst/>
          </a:prstGeom>
          <a:solidFill>
            <a:srgbClr val="D1F9D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오후보다 오전에 </a:t>
            </a:r>
            <a:r>
              <a:rPr lang="ko-KR" altLang="en-US" sz="1200" dirty="0" err="1"/>
              <a:t>따릉이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algn="ctr"/>
            <a:r>
              <a:rPr lang="ko-KR" altLang="en-US" sz="1200" dirty="0"/>
              <a:t>대여횟수가 높을 것이다</a:t>
            </a:r>
            <a:r>
              <a:rPr lang="en-US" altLang="ko-KR" sz="1200" dirty="0"/>
              <a:t>.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FE34067-5C36-4E39-ACB2-98ADD5475960}"/>
              </a:ext>
            </a:extLst>
          </p:cNvPr>
          <p:cNvSpPr/>
          <p:nvPr/>
        </p:nvSpPr>
        <p:spPr>
          <a:xfrm>
            <a:off x="2787578" y="2822660"/>
            <a:ext cx="2698822" cy="2255661"/>
          </a:xfrm>
          <a:prstGeom prst="roundRect">
            <a:avLst>
              <a:gd name="adj" fmla="val 5569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FD3C3F3-C9CB-4D96-B8FE-57A65C519B2B}"/>
              </a:ext>
            </a:extLst>
          </p:cNvPr>
          <p:cNvSpPr txBox="1"/>
          <p:nvPr/>
        </p:nvSpPr>
        <p:spPr>
          <a:xfrm>
            <a:off x="5901478" y="2113572"/>
            <a:ext cx="2272963" cy="510778"/>
          </a:xfrm>
          <a:prstGeom prst="roundRect">
            <a:avLst/>
          </a:prstGeom>
          <a:solidFill>
            <a:srgbClr val="D1F9D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기온이 높아질수록 </a:t>
            </a:r>
            <a:r>
              <a:rPr lang="ko-KR" altLang="en-US" sz="1200" dirty="0" err="1"/>
              <a:t>따릉이</a:t>
            </a:r>
            <a:endParaRPr lang="en-US" altLang="ko-KR" sz="1200" dirty="0"/>
          </a:p>
          <a:p>
            <a:pPr algn="ctr"/>
            <a:r>
              <a:rPr lang="ko-KR" altLang="en-US" sz="1200" dirty="0"/>
              <a:t>대여횟수가 많아질 것이다</a:t>
            </a:r>
            <a:r>
              <a:rPr lang="en-US" altLang="ko-KR" sz="1200" dirty="0"/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7D2893-A5DA-4C73-8E13-F87F4BF1C51B}"/>
              </a:ext>
            </a:extLst>
          </p:cNvPr>
          <p:cNvSpPr txBox="1"/>
          <p:nvPr/>
        </p:nvSpPr>
        <p:spPr>
          <a:xfrm>
            <a:off x="8798874" y="2124118"/>
            <a:ext cx="2272963" cy="510778"/>
          </a:xfrm>
          <a:prstGeom prst="roundRect">
            <a:avLst/>
          </a:prstGeom>
          <a:solidFill>
            <a:srgbClr val="D1F9D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비가 내리면 </a:t>
            </a:r>
            <a:r>
              <a:rPr lang="ko-KR" altLang="en-US" sz="1200" dirty="0" err="1"/>
              <a:t>따릉이</a:t>
            </a:r>
            <a:endParaRPr lang="en-US" altLang="ko-KR" sz="1200" dirty="0"/>
          </a:p>
          <a:p>
            <a:pPr algn="ctr"/>
            <a:r>
              <a:rPr lang="ko-KR" altLang="en-US" sz="1200" dirty="0"/>
              <a:t>대여횟수가 적어질 것이다</a:t>
            </a:r>
            <a:r>
              <a:rPr lang="en-US" altLang="ko-KR" sz="1200" dirty="0"/>
              <a:t>.</a:t>
            </a:r>
          </a:p>
        </p:txBody>
      </p:sp>
      <p:sp>
        <p:nvSpPr>
          <p:cNvPr id="54" name="모서리가 둥근 직사각형 9">
            <a:extLst>
              <a:ext uri="{FF2B5EF4-FFF2-40B4-BE49-F238E27FC236}">
                <a16:creationId xmlns:a16="http://schemas.microsoft.com/office/drawing/2014/main" id="{857A20D3-D1B5-4A29-9B18-A58AD50E328B}"/>
              </a:ext>
            </a:extLst>
          </p:cNvPr>
          <p:cNvSpPr/>
          <p:nvPr/>
        </p:nvSpPr>
        <p:spPr>
          <a:xfrm>
            <a:off x="5692710" y="2846138"/>
            <a:ext cx="2698822" cy="2232183"/>
          </a:xfrm>
          <a:prstGeom prst="roundRect">
            <a:avLst>
              <a:gd name="adj" fmla="val 4060"/>
            </a:avLst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9">
            <a:extLst>
              <a:ext uri="{FF2B5EF4-FFF2-40B4-BE49-F238E27FC236}">
                <a16:creationId xmlns:a16="http://schemas.microsoft.com/office/drawing/2014/main" id="{319D161A-77F6-443E-9BFF-B889111CF9AD}"/>
              </a:ext>
            </a:extLst>
          </p:cNvPr>
          <p:cNvSpPr/>
          <p:nvPr/>
        </p:nvSpPr>
        <p:spPr>
          <a:xfrm>
            <a:off x="8583781" y="2834704"/>
            <a:ext cx="2698822" cy="2232183"/>
          </a:xfrm>
          <a:prstGeom prst="roundRect">
            <a:avLst>
              <a:gd name="adj" fmla="val 4060"/>
            </a:avLst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44">
            <a:extLst>
              <a:ext uri="{FF2B5EF4-FFF2-40B4-BE49-F238E27FC236}">
                <a16:creationId xmlns:a16="http://schemas.microsoft.com/office/drawing/2014/main" id="{08E96A07-F25B-4170-9960-AFF3807E9E45}"/>
              </a:ext>
            </a:extLst>
          </p:cNvPr>
          <p:cNvSpPr/>
          <p:nvPr/>
        </p:nvSpPr>
        <p:spPr>
          <a:xfrm>
            <a:off x="2787578" y="5192887"/>
            <a:ext cx="2698822" cy="770974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0">
            <a:extLst>
              <a:ext uri="{FF2B5EF4-FFF2-40B4-BE49-F238E27FC236}">
                <a16:creationId xmlns:a16="http://schemas.microsoft.com/office/drawing/2014/main" id="{BB47B38E-582E-4AE8-B0B1-7D5418A5E3D7}"/>
              </a:ext>
            </a:extLst>
          </p:cNvPr>
          <p:cNvSpPr/>
          <p:nvPr/>
        </p:nvSpPr>
        <p:spPr>
          <a:xfrm>
            <a:off x="3406594" y="5362271"/>
            <a:ext cx="1460790" cy="408049"/>
          </a:xfrm>
          <a:prstGeom prst="roundRect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거짓</a:t>
            </a:r>
          </a:p>
        </p:txBody>
      </p:sp>
      <p:sp>
        <p:nvSpPr>
          <p:cNvPr id="59" name="모서리가 둥근 직사각형 44">
            <a:extLst>
              <a:ext uri="{FF2B5EF4-FFF2-40B4-BE49-F238E27FC236}">
                <a16:creationId xmlns:a16="http://schemas.microsoft.com/office/drawing/2014/main" id="{31B57015-A01C-4FAB-A909-2FB5386AFF77}"/>
              </a:ext>
            </a:extLst>
          </p:cNvPr>
          <p:cNvSpPr/>
          <p:nvPr/>
        </p:nvSpPr>
        <p:spPr>
          <a:xfrm>
            <a:off x="5692710" y="5192887"/>
            <a:ext cx="2698822" cy="770974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40">
            <a:extLst>
              <a:ext uri="{FF2B5EF4-FFF2-40B4-BE49-F238E27FC236}">
                <a16:creationId xmlns:a16="http://schemas.microsoft.com/office/drawing/2014/main" id="{E7535243-4E22-4785-B275-95E506841C23}"/>
              </a:ext>
            </a:extLst>
          </p:cNvPr>
          <p:cNvSpPr/>
          <p:nvPr/>
        </p:nvSpPr>
        <p:spPr>
          <a:xfrm>
            <a:off x="6311726" y="5362271"/>
            <a:ext cx="1460790" cy="408049"/>
          </a:xfrm>
          <a:prstGeom prst="roundRect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진실</a:t>
            </a:r>
          </a:p>
        </p:txBody>
      </p:sp>
      <p:sp>
        <p:nvSpPr>
          <p:cNvPr id="61" name="모서리가 둥근 직사각형 44">
            <a:extLst>
              <a:ext uri="{FF2B5EF4-FFF2-40B4-BE49-F238E27FC236}">
                <a16:creationId xmlns:a16="http://schemas.microsoft.com/office/drawing/2014/main" id="{4803E9B4-67E9-4CA3-A5CF-4593E7078571}"/>
              </a:ext>
            </a:extLst>
          </p:cNvPr>
          <p:cNvSpPr/>
          <p:nvPr/>
        </p:nvSpPr>
        <p:spPr>
          <a:xfrm>
            <a:off x="8583781" y="5192887"/>
            <a:ext cx="2698822" cy="770974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40">
            <a:extLst>
              <a:ext uri="{FF2B5EF4-FFF2-40B4-BE49-F238E27FC236}">
                <a16:creationId xmlns:a16="http://schemas.microsoft.com/office/drawing/2014/main" id="{276B023B-D40B-4D8B-A745-8DE9675B04B9}"/>
              </a:ext>
            </a:extLst>
          </p:cNvPr>
          <p:cNvSpPr/>
          <p:nvPr/>
        </p:nvSpPr>
        <p:spPr>
          <a:xfrm>
            <a:off x="9202797" y="5362271"/>
            <a:ext cx="1460790" cy="408049"/>
          </a:xfrm>
          <a:prstGeom prst="roundRect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진실</a:t>
            </a:r>
          </a:p>
        </p:txBody>
      </p:sp>
    </p:spTree>
    <p:extLst>
      <p:ext uri="{BB962C8B-B14F-4D97-AF65-F5344CB8AC3E}">
        <p14:creationId xmlns:p14="http://schemas.microsoft.com/office/powerpoint/2010/main" val="840244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9B067D-A408-40DC-91B9-4F4FB06F2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633"/>
            <a:ext cx="12192000" cy="66069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p.12 </a:t>
            </a:r>
            <a:r>
              <a:rPr lang="ko-KR" altLang="en-US" dirty="0">
                <a:solidFill>
                  <a:schemeClr val="tx1"/>
                </a:solidFill>
              </a:rPr>
              <a:t>문제 해결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CEFCE0-95E9-4BE4-8EBC-216AE8AE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9DA899-D37C-441F-B5EC-1BD782C2D96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대여횟수가 높을수록 대여소에 남아 있는 </a:t>
            </a:r>
            <a:r>
              <a:rPr lang="ko-KR" altLang="en-US" sz="1200" dirty="0" err="1">
                <a:latin typeface="+mn-ea"/>
              </a:rPr>
              <a:t>따릉이가</a:t>
            </a:r>
            <a:r>
              <a:rPr lang="ko-KR" altLang="en-US" sz="1200" dirty="0">
                <a:latin typeface="+mn-ea"/>
              </a:rPr>
              <a:t> 없을 확률이 높아요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9848A-8877-48AD-8B47-05E8E50FE1EF}"/>
              </a:ext>
            </a:extLst>
          </p:cNvPr>
          <p:cNvSpPr txBox="1"/>
          <p:nvPr/>
        </p:nvSpPr>
        <p:spPr>
          <a:xfrm>
            <a:off x="2557999" y="894139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2A97-AAE5-481A-B12A-CC1BF740352B}"/>
              </a:ext>
            </a:extLst>
          </p:cNvPr>
          <p:cNvSpPr txBox="1"/>
          <p:nvPr/>
        </p:nvSpPr>
        <p:spPr>
          <a:xfrm>
            <a:off x="2557999" y="1330882"/>
            <a:ext cx="8981041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해석한 데이터 분석 결과를 바탕으로 다음과 같은 예측을 진행해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E81406D-A84C-4106-85F2-00E20485A818}"/>
              </a:ext>
            </a:extLst>
          </p:cNvPr>
          <p:cNvSpPr/>
          <p:nvPr/>
        </p:nvSpPr>
        <p:spPr>
          <a:xfrm>
            <a:off x="2592757" y="1968271"/>
            <a:ext cx="8571632" cy="4158830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A499CC0-05A3-477E-8848-A57534372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381" y="1874486"/>
            <a:ext cx="466790" cy="371527"/>
          </a:xfrm>
          <a:prstGeom prst="rect">
            <a:avLst/>
          </a:prstGeom>
        </p:spPr>
      </p:pic>
      <p:sp>
        <p:nvSpPr>
          <p:cNvPr id="43" name="모서리가 둥근 직사각형 9">
            <a:extLst>
              <a:ext uri="{FF2B5EF4-FFF2-40B4-BE49-F238E27FC236}">
                <a16:creationId xmlns:a16="http://schemas.microsoft.com/office/drawing/2014/main" id="{29398E92-7D89-48D2-9103-E284731563D3}"/>
              </a:ext>
            </a:extLst>
          </p:cNvPr>
          <p:cNvSpPr/>
          <p:nvPr/>
        </p:nvSpPr>
        <p:spPr>
          <a:xfrm>
            <a:off x="2675105" y="2133601"/>
            <a:ext cx="8725711" cy="3923784"/>
          </a:xfrm>
          <a:prstGeom prst="roundRect">
            <a:avLst>
              <a:gd name="adj" fmla="val 4972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FE34067-5C36-4E39-ACB2-98ADD5475960}"/>
              </a:ext>
            </a:extLst>
          </p:cNvPr>
          <p:cNvSpPr/>
          <p:nvPr/>
        </p:nvSpPr>
        <p:spPr>
          <a:xfrm>
            <a:off x="2787578" y="2452231"/>
            <a:ext cx="2698822" cy="2255661"/>
          </a:xfrm>
          <a:prstGeom prst="roundRect">
            <a:avLst>
              <a:gd name="adj" fmla="val 5569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9">
            <a:extLst>
              <a:ext uri="{FF2B5EF4-FFF2-40B4-BE49-F238E27FC236}">
                <a16:creationId xmlns:a16="http://schemas.microsoft.com/office/drawing/2014/main" id="{857A20D3-D1B5-4A29-9B18-A58AD50E328B}"/>
              </a:ext>
            </a:extLst>
          </p:cNvPr>
          <p:cNvSpPr/>
          <p:nvPr/>
        </p:nvSpPr>
        <p:spPr>
          <a:xfrm>
            <a:off x="5685679" y="2452231"/>
            <a:ext cx="2698822" cy="2232183"/>
          </a:xfrm>
          <a:prstGeom prst="roundRect">
            <a:avLst>
              <a:gd name="adj" fmla="val 4060"/>
            </a:avLst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9">
            <a:extLst>
              <a:ext uri="{FF2B5EF4-FFF2-40B4-BE49-F238E27FC236}">
                <a16:creationId xmlns:a16="http://schemas.microsoft.com/office/drawing/2014/main" id="{319D161A-77F6-443E-9BFF-B889111CF9AD}"/>
              </a:ext>
            </a:extLst>
          </p:cNvPr>
          <p:cNvSpPr/>
          <p:nvPr/>
        </p:nvSpPr>
        <p:spPr>
          <a:xfrm>
            <a:off x="8544575" y="2452231"/>
            <a:ext cx="2698822" cy="2232183"/>
          </a:xfrm>
          <a:prstGeom prst="roundRect">
            <a:avLst>
              <a:gd name="adj" fmla="val 4060"/>
            </a:avLst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D29456-1553-4B18-A33A-B342A05843D8}"/>
              </a:ext>
            </a:extLst>
          </p:cNvPr>
          <p:cNvSpPr txBox="1"/>
          <p:nvPr/>
        </p:nvSpPr>
        <p:spPr>
          <a:xfrm>
            <a:off x="2787578" y="5416395"/>
            <a:ext cx="8455819" cy="510778"/>
          </a:xfrm>
          <a:prstGeom prst="roundRect">
            <a:avLst/>
          </a:prstGeom>
          <a:solidFill>
            <a:srgbClr val="F5FBFC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z="2400" dirty="0"/>
          </a:p>
        </p:txBody>
      </p:sp>
      <p:sp>
        <p:nvSpPr>
          <p:cNvPr id="24" name="모서리가 둥근 직사각형 44">
            <a:extLst>
              <a:ext uri="{FF2B5EF4-FFF2-40B4-BE49-F238E27FC236}">
                <a16:creationId xmlns:a16="http://schemas.microsoft.com/office/drawing/2014/main" id="{F7B1D0F0-05B1-4900-823F-B48FF09F056E}"/>
              </a:ext>
            </a:extLst>
          </p:cNvPr>
          <p:cNvSpPr/>
          <p:nvPr/>
        </p:nvSpPr>
        <p:spPr>
          <a:xfrm>
            <a:off x="2787578" y="4836198"/>
            <a:ext cx="8455819" cy="449986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38">
            <a:extLst>
              <a:ext uri="{FF2B5EF4-FFF2-40B4-BE49-F238E27FC236}">
                <a16:creationId xmlns:a16="http://schemas.microsoft.com/office/drawing/2014/main" id="{7B8E239B-EFDC-48AA-B62B-1DC0E6DD45AF}"/>
              </a:ext>
            </a:extLst>
          </p:cNvPr>
          <p:cNvSpPr/>
          <p:nvPr/>
        </p:nvSpPr>
        <p:spPr>
          <a:xfrm>
            <a:off x="5769743" y="4939323"/>
            <a:ext cx="110422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낮은</a:t>
            </a:r>
          </a:p>
        </p:txBody>
      </p:sp>
      <p:sp>
        <p:nvSpPr>
          <p:cNvPr id="26" name="모서리가 둥근 직사각형 38">
            <a:extLst>
              <a:ext uri="{FF2B5EF4-FFF2-40B4-BE49-F238E27FC236}">
                <a16:creationId xmlns:a16="http://schemas.microsoft.com/office/drawing/2014/main" id="{03DBD1DB-4E79-4FBE-9702-8E27481F2FAE}"/>
              </a:ext>
            </a:extLst>
          </p:cNvPr>
          <p:cNvSpPr/>
          <p:nvPr/>
        </p:nvSpPr>
        <p:spPr>
          <a:xfrm>
            <a:off x="7194127" y="4935191"/>
            <a:ext cx="110422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높은</a:t>
            </a:r>
          </a:p>
        </p:txBody>
      </p:sp>
      <p:sp>
        <p:nvSpPr>
          <p:cNvPr id="27" name="모서리가 둥근 직사각형 38">
            <a:extLst>
              <a:ext uri="{FF2B5EF4-FFF2-40B4-BE49-F238E27FC236}">
                <a16:creationId xmlns:a16="http://schemas.microsoft.com/office/drawing/2014/main" id="{300F42D5-D44E-4224-92F1-1CC5B3E52621}"/>
              </a:ext>
            </a:extLst>
          </p:cNvPr>
          <p:cNvSpPr/>
          <p:nvPr/>
        </p:nvSpPr>
        <p:spPr>
          <a:xfrm>
            <a:off x="2946078" y="4939323"/>
            <a:ext cx="110422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오전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29" name="모서리가 둥근 직사각형 38">
            <a:extLst>
              <a:ext uri="{FF2B5EF4-FFF2-40B4-BE49-F238E27FC236}">
                <a16:creationId xmlns:a16="http://schemas.microsoft.com/office/drawing/2014/main" id="{2A5A58D8-3162-434E-ACF1-51D42AE18AAE}"/>
              </a:ext>
            </a:extLst>
          </p:cNvPr>
          <p:cNvSpPr/>
          <p:nvPr/>
        </p:nvSpPr>
        <p:spPr>
          <a:xfrm>
            <a:off x="4309846" y="4939323"/>
            <a:ext cx="110422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오후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30" name="모서리가 둥근 직사각형 38">
            <a:extLst>
              <a:ext uri="{FF2B5EF4-FFF2-40B4-BE49-F238E27FC236}">
                <a16:creationId xmlns:a16="http://schemas.microsoft.com/office/drawing/2014/main" id="{FCC56507-9055-4F51-AD0F-E52B946E21F2}"/>
              </a:ext>
            </a:extLst>
          </p:cNvPr>
          <p:cNvSpPr/>
          <p:nvPr/>
        </p:nvSpPr>
        <p:spPr>
          <a:xfrm>
            <a:off x="8654024" y="4933758"/>
            <a:ext cx="110422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오는</a:t>
            </a:r>
          </a:p>
        </p:txBody>
      </p:sp>
      <p:sp>
        <p:nvSpPr>
          <p:cNvPr id="31" name="모서리가 둥근 직사각형 38">
            <a:extLst>
              <a:ext uri="{FF2B5EF4-FFF2-40B4-BE49-F238E27FC236}">
                <a16:creationId xmlns:a16="http://schemas.microsoft.com/office/drawing/2014/main" id="{F6E30EAD-2263-4792-85DE-C71BC0E8F59A}"/>
              </a:ext>
            </a:extLst>
          </p:cNvPr>
          <p:cNvSpPr/>
          <p:nvPr/>
        </p:nvSpPr>
        <p:spPr>
          <a:xfrm>
            <a:off x="10017792" y="4936995"/>
            <a:ext cx="110422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안 오는</a:t>
            </a:r>
          </a:p>
        </p:txBody>
      </p:sp>
      <p:sp>
        <p:nvSpPr>
          <p:cNvPr id="32" name="모서리가 둥근 직사각형 42">
            <a:extLst>
              <a:ext uri="{FF2B5EF4-FFF2-40B4-BE49-F238E27FC236}">
                <a16:creationId xmlns:a16="http://schemas.microsoft.com/office/drawing/2014/main" id="{804FC97D-CCD1-48AF-AAB5-AAB5662AC2D3}"/>
              </a:ext>
            </a:extLst>
          </p:cNvPr>
          <p:cNvSpPr/>
          <p:nvPr/>
        </p:nvSpPr>
        <p:spPr>
          <a:xfrm>
            <a:off x="2907001" y="5489072"/>
            <a:ext cx="845849" cy="3763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따릉이는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모서리가 둥근 직사각형 43">
            <a:extLst>
              <a:ext uri="{FF2B5EF4-FFF2-40B4-BE49-F238E27FC236}">
                <a16:creationId xmlns:a16="http://schemas.microsoft.com/office/drawing/2014/main" id="{C2636A7A-4CCA-4E71-94F2-C9765F45EB23}"/>
              </a:ext>
            </a:extLst>
          </p:cNvPr>
          <p:cNvSpPr>
            <a:spLocks/>
          </p:cNvSpPr>
          <p:nvPr/>
        </p:nvSpPr>
        <p:spPr>
          <a:xfrm>
            <a:off x="3835198" y="5541260"/>
            <a:ext cx="692362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FF0000"/>
                </a:solidFill>
              </a:rPr>
              <a:t>오전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08FEBE87-734F-4EA5-B70F-663CB7716069}"/>
              </a:ext>
            </a:extLst>
          </p:cNvPr>
          <p:cNvSpPr/>
          <p:nvPr/>
        </p:nvSpPr>
        <p:spPr>
          <a:xfrm>
            <a:off x="4609908" y="5499795"/>
            <a:ext cx="1228917" cy="3763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시간과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기온이</a:t>
            </a: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AA4456B7-DECE-470A-A140-3F5508055B17}"/>
              </a:ext>
            </a:extLst>
          </p:cNvPr>
          <p:cNvSpPr>
            <a:spLocks/>
          </p:cNvSpPr>
          <p:nvPr/>
        </p:nvSpPr>
        <p:spPr>
          <a:xfrm>
            <a:off x="5915535" y="5541260"/>
            <a:ext cx="599565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낮은</a:t>
            </a:r>
          </a:p>
        </p:txBody>
      </p:sp>
      <p:sp>
        <p:nvSpPr>
          <p:cNvPr id="37" name="모서리가 둥근 직사각형 42">
            <a:extLst>
              <a:ext uri="{FF2B5EF4-FFF2-40B4-BE49-F238E27FC236}">
                <a16:creationId xmlns:a16="http://schemas.microsoft.com/office/drawing/2014/main" id="{B13E0A1A-CB21-49B6-9E4C-24DFC57AB930}"/>
              </a:ext>
            </a:extLst>
          </p:cNvPr>
          <p:cNvSpPr/>
          <p:nvPr/>
        </p:nvSpPr>
        <p:spPr>
          <a:xfrm>
            <a:off x="6627574" y="5489072"/>
            <a:ext cx="566553" cy="3763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713779-B336-432D-9141-45543F40599B}"/>
              </a:ext>
            </a:extLst>
          </p:cNvPr>
          <p:cNvSpPr txBox="1"/>
          <p:nvPr/>
        </p:nvSpPr>
        <p:spPr>
          <a:xfrm>
            <a:off x="5742091" y="1864663"/>
            <a:ext cx="2272963" cy="510778"/>
          </a:xfrm>
          <a:prstGeom prst="roundRect">
            <a:avLst/>
          </a:prstGeom>
          <a:solidFill>
            <a:srgbClr val="D1F9D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언제 대여소에 가야 </a:t>
            </a:r>
            <a:r>
              <a:rPr lang="ko-KR" altLang="en-US" sz="1200" dirty="0" err="1"/>
              <a:t>따릉이가</a:t>
            </a:r>
            <a:endParaRPr lang="en-US" altLang="ko-KR" sz="1200" dirty="0"/>
          </a:p>
          <a:p>
            <a:pPr algn="ctr"/>
            <a:r>
              <a:rPr lang="ko-KR" altLang="en-US" sz="1200" dirty="0"/>
              <a:t>넉넉히 있을까</a:t>
            </a:r>
            <a:r>
              <a:rPr lang="en-US" altLang="ko-KR" sz="1200" dirty="0"/>
              <a:t>?</a:t>
            </a:r>
          </a:p>
        </p:txBody>
      </p:sp>
      <p:sp>
        <p:nvSpPr>
          <p:cNvPr id="39" name="모서리가 둥근 직사각형 43">
            <a:extLst>
              <a:ext uri="{FF2B5EF4-FFF2-40B4-BE49-F238E27FC236}">
                <a16:creationId xmlns:a16="http://schemas.microsoft.com/office/drawing/2014/main" id="{AE4D858B-F75C-4E41-B929-D8C2E19B204B}"/>
              </a:ext>
            </a:extLst>
          </p:cNvPr>
          <p:cNvSpPr>
            <a:spLocks/>
          </p:cNvSpPr>
          <p:nvPr/>
        </p:nvSpPr>
        <p:spPr>
          <a:xfrm>
            <a:off x="7269362" y="5530031"/>
            <a:ext cx="745692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오는</a:t>
            </a:r>
          </a:p>
        </p:txBody>
      </p:sp>
      <p:sp>
        <p:nvSpPr>
          <p:cNvPr id="40" name="모서리가 둥근 직사각형 42">
            <a:extLst>
              <a:ext uri="{FF2B5EF4-FFF2-40B4-BE49-F238E27FC236}">
                <a16:creationId xmlns:a16="http://schemas.microsoft.com/office/drawing/2014/main" id="{7E861FD0-213E-4A32-BC80-229BF0AD8A45}"/>
              </a:ext>
            </a:extLst>
          </p:cNvPr>
          <p:cNvSpPr/>
          <p:nvPr/>
        </p:nvSpPr>
        <p:spPr>
          <a:xfrm>
            <a:off x="8084859" y="5483599"/>
            <a:ext cx="3037154" cy="3763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날에 넉넉히 대여소에 있을 것입니다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835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75015" y="226604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555328189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2878325"/>
            <a:ext cx="715889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사용자를 중심으로 데이터를 분석할 때는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비슷한 취향의 사용자 그룹을 정하고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같은 그룹의 시청 데이터를 분석하여 영상을 추천합니다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저번 시간에는 데이터 간의 관계와 이러한 관계를 어떻게 부르는지에 대해서 배웠어요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데이터 시각화 방법인 </a:t>
            </a:r>
            <a:r>
              <a:rPr lang="ko-KR" altLang="en-US" sz="1400" dirty="0" err="1">
                <a:latin typeface="+mn-ea"/>
              </a:rPr>
              <a:t>산점도</a:t>
            </a:r>
            <a:r>
              <a:rPr lang="ko-KR" altLang="en-US" sz="1400" dirty="0">
                <a:latin typeface="+mn-ea"/>
              </a:rPr>
              <a:t> 그래프와 박스 그래프와 데이터 </a:t>
            </a:r>
            <a:r>
              <a:rPr lang="ko-KR" altLang="en-US" sz="1400" dirty="0" err="1">
                <a:latin typeface="+mn-ea"/>
              </a:rPr>
              <a:t>전처리</a:t>
            </a:r>
            <a:r>
              <a:rPr lang="ko-KR" altLang="en-US" sz="1400" dirty="0">
                <a:latin typeface="+mn-ea"/>
              </a:rPr>
              <a:t> 방법도 알아보았습니다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Review (3)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269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Project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796456" y="2690881"/>
            <a:ext cx="4724133" cy="2312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서울대공원은 대한민국을 대표하는 종합 테마파크로 동물원</a:t>
            </a:r>
            <a:r>
              <a:rPr lang="en-US" altLang="ko-KR" sz="1400" dirty="0"/>
              <a:t>, </a:t>
            </a:r>
            <a:r>
              <a:rPr lang="ko-KR" altLang="en-US" sz="1400" dirty="0"/>
              <a:t>식물원</a:t>
            </a:r>
            <a:r>
              <a:rPr lang="en-US" altLang="ko-KR" sz="1400" dirty="0"/>
              <a:t>, </a:t>
            </a:r>
            <a:r>
              <a:rPr lang="ko-KR" altLang="en-US" sz="1400" dirty="0"/>
              <a:t>미술관</a:t>
            </a:r>
            <a:r>
              <a:rPr lang="en-US" altLang="ko-KR" sz="1400" dirty="0"/>
              <a:t>, </a:t>
            </a:r>
            <a:r>
              <a:rPr lang="ko-KR" altLang="en-US" sz="1400" dirty="0"/>
              <a:t>야구장</a:t>
            </a:r>
            <a:r>
              <a:rPr lang="en-US" altLang="ko-KR" sz="1400" dirty="0"/>
              <a:t>, </a:t>
            </a:r>
            <a:r>
              <a:rPr lang="ko-KR" altLang="en-US" sz="1400" dirty="0"/>
              <a:t>놀이공원인 </a:t>
            </a:r>
            <a:r>
              <a:rPr lang="ko-KR" altLang="en-US" sz="1400" dirty="0" err="1"/>
              <a:t>서울랜드까지</a:t>
            </a:r>
            <a:r>
              <a:rPr lang="ko-KR" altLang="en-US" sz="1400" dirty="0"/>
              <a:t> 안에 위치하고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대한민국에서 가장 큰 동물원과 식물원이 있어 많은 청소년</a:t>
            </a:r>
            <a:r>
              <a:rPr lang="en-US" altLang="ko-KR" sz="1400" dirty="0"/>
              <a:t>, </a:t>
            </a:r>
            <a:r>
              <a:rPr lang="ko-KR" altLang="en-US" sz="1400" dirty="0"/>
              <a:t>어린이들 뿐만 아니라 성인들에게도 사랑받는 관광 명소입니다</a:t>
            </a:r>
            <a:r>
              <a:rPr lang="en-US" altLang="ko-KR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9" y="84889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서울대공원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BEDA7C-4C37-408F-BB44-10FABE7C5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509" y="2400506"/>
            <a:ext cx="3794828" cy="2603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68FF9D-5193-4EDB-A356-50C9800E0BB6}"/>
              </a:ext>
            </a:extLst>
          </p:cNvPr>
          <p:cNvSpPr txBox="1"/>
          <p:nvPr/>
        </p:nvSpPr>
        <p:spPr>
          <a:xfrm>
            <a:off x="9875520" y="180277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1871017024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8055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Project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785031" y="1532709"/>
            <a:ext cx="4724133" cy="4468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서울대공원은 </a:t>
            </a:r>
            <a:r>
              <a:rPr lang="en-US" altLang="ko-KR" sz="1200" dirty="0"/>
              <a:t>2016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2019</a:t>
            </a:r>
            <a:r>
              <a:rPr lang="ko-KR" altLang="en-US" sz="1200" dirty="0"/>
              <a:t>년 </a:t>
            </a:r>
            <a:r>
              <a:rPr lang="en-US" altLang="ko-KR" sz="1200" dirty="0"/>
              <a:t>3</a:t>
            </a:r>
            <a:r>
              <a:rPr lang="ko-KR" altLang="en-US" sz="1200" dirty="0"/>
              <a:t>월까지 날씨</a:t>
            </a:r>
            <a:r>
              <a:rPr lang="en-US" altLang="ko-KR" sz="1200" dirty="0"/>
              <a:t>, </a:t>
            </a:r>
            <a:r>
              <a:rPr lang="ko-KR" altLang="en-US" sz="1200" dirty="0"/>
              <a:t>요일같은 각 날짜의 특성과 나이</a:t>
            </a:r>
            <a:r>
              <a:rPr lang="en-US" altLang="ko-KR" sz="1200" dirty="0"/>
              <a:t>, </a:t>
            </a:r>
            <a:r>
              <a:rPr lang="ko-KR" altLang="en-US" sz="1200" dirty="0"/>
              <a:t>국적 등의 입장객들의 특성을 수집</a:t>
            </a:r>
            <a:r>
              <a:rPr lang="en-US" altLang="ko-KR" sz="1200" dirty="0"/>
              <a:t>, </a:t>
            </a:r>
            <a:r>
              <a:rPr lang="ko-KR" altLang="en-US" sz="1200" dirty="0"/>
              <a:t>분류하여 데이터로 제공하였습니다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서울대공원 입장객 데이터는 다음과 같은 특성들을 가지고 있습니다</a:t>
            </a:r>
            <a:r>
              <a:rPr lang="en-US" altLang="ko-KR" sz="11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날짜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날짜 </a:t>
            </a:r>
            <a:r>
              <a:rPr lang="en-US" altLang="ko-KR" sz="1100" dirty="0"/>
              <a:t>(YYYY-MM-DD </a:t>
            </a:r>
            <a:r>
              <a:rPr lang="ko-KR" altLang="en-US" sz="1100" dirty="0"/>
              <a:t>형식</a:t>
            </a:r>
            <a:r>
              <a:rPr lang="en-US" altLang="ko-KR" sz="11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요일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날짜의 요일 </a:t>
            </a:r>
            <a:r>
              <a:rPr lang="en-US" altLang="ko-KR" sz="1100" dirty="0"/>
              <a:t>(“</a:t>
            </a:r>
            <a:r>
              <a:rPr lang="ko-KR" altLang="en-US" sz="1100" dirty="0"/>
              <a:t>월“</a:t>
            </a:r>
            <a:r>
              <a:rPr lang="en-US" altLang="ko-KR" sz="1100" dirty="0"/>
              <a:t>, “</a:t>
            </a:r>
            <a:r>
              <a:rPr lang="ko-KR" altLang="en-US" sz="1100" dirty="0"/>
              <a:t>화“</a:t>
            </a:r>
            <a:r>
              <a:rPr lang="en-US" altLang="ko-KR" sz="1100" dirty="0"/>
              <a:t>, “</a:t>
            </a:r>
            <a:r>
              <a:rPr lang="ko-KR" altLang="en-US" sz="1100" dirty="0"/>
              <a:t>수</a:t>
            </a:r>
            <a:r>
              <a:rPr lang="en-US" altLang="ko-KR" sz="1100" dirty="0"/>
              <a:t>“, …)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공휴일 </a:t>
            </a:r>
            <a:r>
              <a:rPr lang="en-US" altLang="ko-KR" sz="1100" dirty="0"/>
              <a:t>: </a:t>
            </a:r>
            <a:r>
              <a:rPr lang="ko-KR" altLang="en-US" sz="1100" dirty="0"/>
              <a:t>공휴일 여부 </a:t>
            </a:r>
            <a:r>
              <a:rPr lang="en-US" altLang="ko-KR" sz="1100" dirty="0"/>
              <a:t>(1: </a:t>
            </a:r>
            <a:r>
              <a:rPr lang="ko-KR" altLang="en-US" sz="1100" dirty="0"/>
              <a:t>공휴일</a:t>
            </a:r>
            <a:r>
              <a:rPr lang="en-US" altLang="ko-KR" sz="1100" dirty="0"/>
              <a:t>, 0: </a:t>
            </a:r>
            <a:r>
              <a:rPr lang="ko-KR" altLang="en-US" sz="1100" dirty="0"/>
              <a:t>비공휴일</a:t>
            </a:r>
            <a:r>
              <a:rPr lang="en-US" altLang="ko-KR" sz="11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날씨 </a:t>
            </a:r>
            <a:r>
              <a:rPr lang="en-US" altLang="ko-KR" sz="1100" dirty="0"/>
              <a:t>: </a:t>
            </a:r>
            <a:r>
              <a:rPr lang="ko-KR" altLang="en-US" sz="1100" dirty="0"/>
              <a:t>기상 상황 </a:t>
            </a:r>
            <a:r>
              <a:rPr lang="en-US" altLang="ko-KR" sz="1100" dirty="0"/>
              <a:t>(“</a:t>
            </a:r>
            <a:r>
              <a:rPr lang="ko-KR" altLang="en-US" sz="1100" dirty="0"/>
              <a:t>맑음</a:t>
            </a:r>
            <a:r>
              <a:rPr lang="en-US" altLang="ko-KR" sz="1100" dirty="0"/>
              <a:t>”, “</a:t>
            </a:r>
            <a:r>
              <a:rPr lang="ko-KR" altLang="en-US" sz="1100" dirty="0"/>
              <a:t>흐림“</a:t>
            </a:r>
            <a:r>
              <a:rPr lang="en-US" altLang="ko-KR" sz="1100" dirty="0"/>
              <a:t>, “</a:t>
            </a:r>
            <a:r>
              <a:rPr lang="ko-KR" altLang="en-US" sz="1100" dirty="0"/>
              <a:t>비</a:t>
            </a:r>
            <a:r>
              <a:rPr lang="en-US" altLang="ko-KR" sz="1100" dirty="0"/>
              <a:t>”, “</a:t>
            </a:r>
            <a:r>
              <a:rPr lang="ko-KR" altLang="en-US" sz="1100" dirty="0"/>
              <a:t>눈“</a:t>
            </a:r>
            <a:r>
              <a:rPr lang="en-US" altLang="ko-KR" sz="1100" dirty="0"/>
              <a:t>, …)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유료합계 </a:t>
            </a:r>
            <a:r>
              <a:rPr lang="en-US" altLang="ko-KR" sz="1100" dirty="0"/>
              <a:t>: </a:t>
            </a:r>
            <a:r>
              <a:rPr lang="ko-KR" altLang="en-US" sz="1100" dirty="0"/>
              <a:t>유료 입장객 총 인원수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어른 </a:t>
            </a:r>
            <a:r>
              <a:rPr lang="en-US" altLang="ko-KR" sz="1100" dirty="0"/>
              <a:t>: </a:t>
            </a:r>
            <a:r>
              <a:rPr lang="ko-KR" altLang="en-US" sz="1100" dirty="0"/>
              <a:t>성인 입장객 수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청소년 </a:t>
            </a:r>
            <a:r>
              <a:rPr lang="en-US" altLang="ko-KR" sz="1100" dirty="0"/>
              <a:t>: </a:t>
            </a:r>
            <a:r>
              <a:rPr lang="ko-KR" altLang="en-US" sz="1100" dirty="0"/>
              <a:t>청소년 입장객 수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어린이 </a:t>
            </a:r>
            <a:r>
              <a:rPr lang="en-US" altLang="ko-KR" sz="1100" dirty="0"/>
              <a:t>: </a:t>
            </a:r>
            <a:r>
              <a:rPr lang="ko-KR" altLang="en-US" sz="1100" dirty="0"/>
              <a:t>어린이 입장객 수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외국인 </a:t>
            </a:r>
            <a:r>
              <a:rPr lang="en-US" altLang="ko-KR" sz="1100" dirty="0"/>
              <a:t>: </a:t>
            </a:r>
            <a:r>
              <a:rPr lang="ko-KR" altLang="en-US" sz="1100" dirty="0"/>
              <a:t>외국인 입장객 수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단체 </a:t>
            </a:r>
            <a:r>
              <a:rPr lang="en-US" altLang="ko-KR" sz="1100" dirty="0"/>
              <a:t>: </a:t>
            </a:r>
            <a:r>
              <a:rPr lang="ko-KR" altLang="en-US" sz="1100" dirty="0"/>
              <a:t>단체 입장객 수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무료합계 </a:t>
            </a:r>
            <a:r>
              <a:rPr lang="en-US" altLang="ko-KR" sz="1100" dirty="0"/>
              <a:t>: </a:t>
            </a:r>
            <a:r>
              <a:rPr lang="ko-KR" altLang="en-US" sz="1100" dirty="0"/>
              <a:t>무료 입장객 총 인원수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총계 </a:t>
            </a:r>
            <a:r>
              <a:rPr lang="en-US" altLang="ko-KR" sz="1100" dirty="0"/>
              <a:t>: </a:t>
            </a:r>
            <a:r>
              <a:rPr lang="ko-KR" altLang="en-US" sz="1100" dirty="0"/>
              <a:t>모든 입장객 총 인원수</a:t>
            </a:r>
            <a:endParaRPr lang="en-US" altLang="ko-KR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9" y="84889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서울대공원 입장객 데이터 수집 방법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764A45-0AC2-49A7-A0E4-38E4DDE293FC}"/>
              </a:ext>
            </a:extLst>
          </p:cNvPr>
          <p:cNvSpPr txBox="1"/>
          <p:nvPr/>
        </p:nvSpPr>
        <p:spPr>
          <a:xfrm>
            <a:off x="10312376" y="655636"/>
            <a:ext cx="14510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1688749873</a:t>
            </a:r>
          </a:p>
          <a:p>
            <a:r>
              <a:rPr lang="en-US" altLang="ko-KR" sz="1400" dirty="0"/>
              <a:t>1909461121</a:t>
            </a:r>
          </a:p>
          <a:p>
            <a:r>
              <a:rPr lang="en-US" altLang="ko-KR" sz="1400" dirty="0"/>
              <a:t>1211848468</a:t>
            </a:r>
            <a:endParaRPr lang="ko-KR" altLang="en-US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AB8AF88-E385-49B2-9188-E70CACF9C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694" y="4673992"/>
            <a:ext cx="4079011" cy="1381425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FED4C84-3D9A-4FD0-8C23-51150481BB94}"/>
              </a:ext>
            </a:extLst>
          </p:cNvPr>
          <p:cNvSpPr/>
          <p:nvPr/>
        </p:nvSpPr>
        <p:spPr>
          <a:xfrm rot="16200000" flipH="1">
            <a:off x="9269436" y="4037611"/>
            <a:ext cx="663528" cy="609234"/>
          </a:xfrm>
          <a:prstGeom prst="rightArrow">
            <a:avLst>
              <a:gd name="adj1" fmla="val 46025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9DF2327-7266-4400-AAB4-F9E46BFD104F}"/>
              </a:ext>
            </a:extLst>
          </p:cNvPr>
          <p:cNvSpPr/>
          <p:nvPr/>
        </p:nvSpPr>
        <p:spPr>
          <a:xfrm>
            <a:off x="7802878" y="1532709"/>
            <a:ext cx="3500846" cy="2255852"/>
          </a:xfrm>
          <a:prstGeom prst="roundRect">
            <a:avLst/>
          </a:prstGeom>
          <a:noFill/>
          <a:ln w="28575"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5655314-5871-4909-8F18-648069797B61}"/>
              </a:ext>
            </a:extLst>
          </p:cNvPr>
          <p:cNvGrpSpPr/>
          <p:nvPr/>
        </p:nvGrpSpPr>
        <p:grpSpPr>
          <a:xfrm>
            <a:off x="8004159" y="1646964"/>
            <a:ext cx="3205571" cy="2004565"/>
            <a:chOff x="7943196" y="1690509"/>
            <a:chExt cx="3205571" cy="200456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1026911-D146-408F-B1D2-1ADB195CC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3510" y="2049869"/>
              <a:ext cx="708916" cy="64815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F14CC55-6041-476C-B2E6-98955D8F0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7519" y="2055224"/>
              <a:ext cx="765991" cy="76817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F90066F-61F8-4452-B66F-0D92E2912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9796" y="2698020"/>
              <a:ext cx="694625" cy="648153"/>
            </a:xfrm>
            <a:prstGeom prst="rect">
              <a:avLst/>
            </a:prstGeom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E93A086-B3D5-4F2F-BA05-9269D3304E88}"/>
                </a:ext>
              </a:extLst>
            </p:cNvPr>
            <p:cNvSpPr/>
            <p:nvPr/>
          </p:nvSpPr>
          <p:spPr>
            <a:xfrm>
              <a:off x="9732671" y="1998995"/>
              <a:ext cx="1416096" cy="1347178"/>
            </a:xfrm>
            <a:prstGeom prst="roundRect">
              <a:avLst/>
            </a:prstGeom>
            <a:noFill/>
            <a:ln w="28575">
              <a:solidFill>
                <a:srgbClr val="3DBC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7263ACC-3DB9-4EE9-92C4-49BEF8F5C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629" y="1756473"/>
              <a:ext cx="1535672" cy="829238"/>
            </a:xfrm>
            <a:prstGeom prst="rect">
              <a:avLst/>
            </a:prstGeom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B5B3703-66CD-4C10-9716-569107EE7F53}"/>
                </a:ext>
              </a:extLst>
            </p:cNvPr>
            <p:cNvSpPr/>
            <p:nvPr/>
          </p:nvSpPr>
          <p:spPr>
            <a:xfrm>
              <a:off x="7943196" y="1690509"/>
              <a:ext cx="1657449" cy="1014730"/>
            </a:xfrm>
            <a:prstGeom prst="roundRect">
              <a:avLst/>
            </a:prstGeom>
            <a:noFill/>
            <a:ln w="28575">
              <a:solidFill>
                <a:srgbClr val="3DBC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0ADD174-2B9F-40E0-8E20-A279B24FF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985" y="2807614"/>
              <a:ext cx="1003801" cy="876031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EBC8FA6-391B-41C5-A259-33C88ED96AB2}"/>
                </a:ext>
              </a:extLst>
            </p:cNvPr>
            <p:cNvSpPr/>
            <p:nvPr/>
          </p:nvSpPr>
          <p:spPr>
            <a:xfrm>
              <a:off x="7943196" y="2784801"/>
              <a:ext cx="1657449" cy="910273"/>
            </a:xfrm>
            <a:prstGeom prst="roundRect">
              <a:avLst/>
            </a:prstGeom>
            <a:noFill/>
            <a:ln w="28575">
              <a:solidFill>
                <a:srgbClr val="3DBC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9524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CF443A9-6B2A-492A-9D58-393CD9FDEB3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400"/>
            <a:ext cx="12192000" cy="6541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 </a:t>
            </a:r>
            <a:r>
              <a:rPr lang="ko-KR" altLang="en-US" dirty="0">
                <a:solidFill>
                  <a:schemeClr val="tx1"/>
                </a:solidFill>
              </a:rPr>
              <a:t>문제 정의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657474" y="2581274"/>
            <a:ext cx="8801101" cy="3505201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05456" y="983317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정의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사각형: 둥근 모서리 11">
            <a:extLst>
              <a:ext uri="{FF2B5EF4-FFF2-40B4-BE49-F238E27FC236}">
                <a16:creationId xmlns:a16="http://schemas.microsoft.com/office/drawing/2014/main" id="{39F16617-808C-40B0-8489-15C7A04EEE14}"/>
              </a:ext>
            </a:extLst>
          </p:cNvPr>
          <p:cNvSpPr/>
          <p:nvPr/>
        </p:nvSpPr>
        <p:spPr>
          <a:xfrm>
            <a:off x="2505456" y="1496520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방학동안 </a:t>
            </a:r>
            <a:r>
              <a:rPr lang="ko-KR" altLang="en-US" sz="1400" dirty="0" err="1"/>
              <a:t>따릉이를</a:t>
            </a:r>
            <a:r>
              <a:rPr lang="ko-KR" altLang="en-US" sz="1400" dirty="0"/>
              <a:t> 열심히 연습한 </a:t>
            </a:r>
            <a:r>
              <a:rPr lang="en-US" altLang="ko-KR" sz="1400" dirty="0"/>
              <a:t>Kai</a:t>
            </a:r>
            <a:r>
              <a:rPr lang="ko-KR" altLang="en-US" sz="1400" dirty="0"/>
              <a:t>는 평소 자주 가던 서울대공원으로 놀러가보려고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또한 원활한 관람을 위해 언제 입장객 수가 가장 적은 지 데이터 분석을 통해 알아보려고 합니다</a:t>
            </a:r>
            <a:r>
              <a:rPr lang="en-US" altLang="ko-KR" sz="1400" dirty="0"/>
              <a:t>.</a:t>
            </a: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7E2D6223-2596-4183-B9AA-2E02D8FDACE4}"/>
              </a:ext>
            </a:extLst>
          </p:cNvPr>
          <p:cNvSpPr/>
          <p:nvPr/>
        </p:nvSpPr>
        <p:spPr>
          <a:xfrm>
            <a:off x="2585498" y="2413967"/>
            <a:ext cx="4773601" cy="3745502"/>
          </a:xfrm>
          <a:prstGeom prst="roundRect">
            <a:avLst>
              <a:gd name="adj" fmla="val 10552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CC6002-7D9A-48D9-8DD3-86B2AC19CF09}"/>
              </a:ext>
            </a:extLst>
          </p:cNvPr>
          <p:cNvSpPr txBox="1"/>
          <p:nvPr/>
        </p:nvSpPr>
        <p:spPr>
          <a:xfrm>
            <a:off x="2833345" y="4301577"/>
            <a:ext cx="4288317" cy="1483439"/>
          </a:xfrm>
          <a:prstGeom prst="roundRect">
            <a:avLst>
              <a:gd name="adj" fmla="val 5145"/>
            </a:avLst>
          </a:prstGeom>
          <a:solidFill>
            <a:schemeClr val="bg1"/>
          </a:solidFill>
          <a:ln>
            <a:solidFill>
              <a:srgbClr val="DDEFF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위와 같은 문제를 해결하기 위해 데이터 분석을 통해 다음과 같은 항목들이 사실인지 확인해봅시다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평일보다는 공휴일에 입장객 수가 많을 것이다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날씨가 좋으면 입장객 수가 많을 것이다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기온이 따뜻한 봄과 여름에 입장객 수가 많을 것이다</a:t>
            </a:r>
            <a:r>
              <a:rPr lang="en-US" altLang="ko-KR" sz="12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DE5AA7-14D0-41D8-9F4C-848CCA803B31}"/>
              </a:ext>
            </a:extLst>
          </p:cNvPr>
          <p:cNvSpPr txBox="1"/>
          <p:nvPr/>
        </p:nvSpPr>
        <p:spPr>
          <a:xfrm>
            <a:off x="2821448" y="2788419"/>
            <a:ext cx="4103225" cy="1198404"/>
          </a:xfrm>
          <a:prstGeom prst="roundRect">
            <a:avLst>
              <a:gd name="adj" fmla="val 5028"/>
            </a:avLst>
          </a:prstGeom>
          <a:solidFill>
            <a:schemeClr val="bg1"/>
          </a:solidFill>
          <a:ln>
            <a:solidFill>
              <a:srgbClr val="FFF2CC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데이터 분석을 통해 해답을 찾고자 하는 문제는 다음과 같습니다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언제 서울대공원을 방문해야 원활한 관람을 할 수 있을까</a:t>
            </a:r>
            <a:r>
              <a:rPr lang="en-US" altLang="ko-KR" sz="1200" dirty="0"/>
              <a:t>?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5AB022C-C84A-45CE-B546-1FFFB904D3EC}"/>
              </a:ext>
            </a:extLst>
          </p:cNvPr>
          <p:cNvSpPr/>
          <p:nvPr/>
        </p:nvSpPr>
        <p:spPr>
          <a:xfrm>
            <a:off x="4451089" y="4157935"/>
            <a:ext cx="843945" cy="257565"/>
          </a:xfrm>
          <a:prstGeom prst="roundRect">
            <a:avLst/>
          </a:prstGeom>
          <a:solidFill>
            <a:srgbClr val="DDEFFD"/>
          </a:solidFill>
          <a:ln>
            <a:solidFill>
              <a:srgbClr val="DDE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가설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0C61910-AA2A-482F-8102-9FE9E848DA0A}"/>
              </a:ext>
            </a:extLst>
          </p:cNvPr>
          <p:cNvSpPr/>
          <p:nvPr/>
        </p:nvSpPr>
        <p:spPr>
          <a:xfrm>
            <a:off x="4451089" y="2592479"/>
            <a:ext cx="843945" cy="273123"/>
          </a:xfrm>
          <a:prstGeom prst="roundRect">
            <a:avLst/>
          </a:prstGeom>
          <a:solidFill>
            <a:srgbClr val="FFF2CC"/>
          </a:solidFill>
          <a:ln>
            <a:solidFill>
              <a:srgbClr val="FFF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문제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A26D1A-1D00-4AC7-8684-7C5D5CFBB9D4}"/>
              </a:ext>
            </a:extLst>
          </p:cNvPr>
          <p:cNvSpPr/>
          <p:nvPr/>
        </p:nvSpPr>
        <p:spPr>
          <a:xfrm>
            <a:off x="7591425" y="2486025"/>
            <a:ext cx="3800475" cy="350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씬 </a:t>
            </a:r>
            <a:r>
              <a:rPr lang="en-US" altLang="ko-KR" dirty="0"/>
              <a:t>/ </a:t>
            </a:r>
            <a:r>
              <a:rPr lang="ko-KR" altLang="en-US" dirty="0"/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945377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41DC66-C58C-4874-A64E-DCE2E2EF7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1865"/>
            <a:ext cx="12192000" cy="65561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 </a:t>
            </a:r>
            <a:r>
              <a:rPr lang="ko-KR" altLang="en-US" dirty="0">
                <a:solidFill>
                  <a:schemeClr val="tx1"/>
                </a:solidFill>
              </a:rPr>
              <a:t>데이터 수집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11356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 </a:t>
            </a:r>
            <a:r>
              <a:rPr lang="en-US" altLang="ko-KR" b="1" dirty="0"/>
              <a:t>- </a:t>
            </a:r>
            <a:r>
              <a:rPr lang="ko-KR" altLang="en-US" b="1" dirty="0"/>
              <a:t>공공 데이터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629" y="6463915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5543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서울시 열린 데이터 광장 웹사이트에서 서울대공원 입장객 데이터를 수집하려고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문제 해결을 위한 데이터 분석에 필요한 특성들을 찾아보고 알맞은 위치로 옮겨봅시다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78251" y="6456768"/>
            <a:ext cx="7699344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(</a:t>
            </a:r>
            <a:r>
              <a:rPr lang="ko-KR" altLang="en-US" sz="1200" dirty="0"/>
              <a:t>서울시 열린 데이터 광장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A2E89C-09DC-443D-906F-9C290D56E236}"/>
              </a:ext>
            </a:extLst>
          </p:cNvPr>
          <p:cNvSpPr/>
          <p:nvPr/>
        </p:nvSpPr>
        <p:spPr>
          <a:xfrm>
            <a:off x="4737463" y="5103223"/>
            <a:ext cx="4659086" cy="819409"/>
          </a:xfrm>
          <a:prstGeom prst="rect">
            <a:avLst/>
          </a:prstGeom>
          <a:solidFill>
            <a:srgbClr val="F5F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62">
            <a:extLst>
              <a:ext uri="{FF2B5EF4-FFF2-40B4-BE49-F238E27FC236}">
                <a16:creationId xmlns:a16="http://schemas.microsoft.com/office/drawing/2014/main" id="{A60DDF11-D348-4252-93D5-17733991C1C9}"/>
              </a:ext>
            </a:extLst>
          </p:cNvPr>
          <p:cNvSpPr/>
          <p:nvPr/>
        </p:nvSpPr>
        <p:spPr>
          <a:xfrm>
            <a:off x="4181028" y="5177636"/>
            <a:ext cx="1018659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날씨</a:t>
            </a:r>
          </a:p>
        </p:txBody>
      </p:sp>
      <p:sp>
        <p:nvSpPr>
          <p:cNvPr id="27" name="모서리가 둥근 직사각형 62">
            <a:extLst>
              <a:ext uri="{FF2B5EF4-FFF2-40B4-BE49-F238E27FC236}">
                <a16:creationId xmlns:a16="http://schemas.microsoft.com/office/drawing/2014/main" id="{4655CC8F-DD8B-4506-A9AF-4FCD0F96F32F}"/>
              </a:ext>
            </a:extLst>
          </p:cNvPr>
          <p:cNvSpPr/>
          <p:nvPr/>
        </p:nvSpPr>
        <p:spPr>
          <a:xfrm>
            <a:off x="5798102" y="5177636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가격</a:t>
            </a:r>
          </a:p>
        </p:txBody>
      </p:sp>
      <p:sp>
        <p:nvSpPr>
          <p:cNvPr id="28" name="모서리가 둥근 직사각형 62">
            <a:extLst>
              <a:ext uri="{FF2B5EF4-FFF2-40B4-BE49-F238E27FC236}">
                <a16:creationId xmlns:a16="http://schemas.microsoft.com/office/drawing/2014/main" id="{D118674A-488E-49C3-B89E-EB07F0EFACD2}"/>
              </a:ext>
            </a:extLst>
          </p:cNvPr>
          <p:cNvSpPr/>
          <p:nvPr/>
        </p:nvSpPr>
        <p:spPr>
          <a:xfrm>
            <a:off x="7417169" y="5177636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요일</a:t>
            </a:r>
          </a:p>
        </p:txBody>
      </p:sp>
      <p:sp>
        <p:nvSpPr>
          <p:cNvPr id="30" name="모서리가 둥근 직사각형 62">
            <a:extLst>
              <a:ext uri="{FF2B5EF4-FFF2-40B4-BE49-F238E27FC236}">
                <a16:creationId xmlns:a16="http://schemas.microsoft.com/office/drawing/2014/main" id="{77E92508-EB20-43CB-B788-67760DFD482E}"/>
              </a:ext>
            </a:extLst>
          </p:cNvPr>
          <p:cNvSpPr/>
          <p:nvPr/>
        </p:nvSpPr>
        <p:spPr>
          <a:xfrm>
            <a:off x="9015132" y="5177636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속도</a:t>
            </a:r>
          </a:p>
        </p:txBody>
      </p:sp>
      <p:sp>
        <p:nvSpPr>
          <p:cNvPr id="31" name="모서리가 둥근 직사각형 62">
            <a:extLst>
              <a:ext uri="{FF2B5EF4-FFF2-40B4-BE49-F238E27FC236}">
                <a16:creationId xmlns:a16="http://schemas.microsoft.com/office/drawing/2014/main" id="{0CF56860-E25D-43C6-B616-292D354E2210}"/>
              </a:ext>
            </a:extLst>
          </p:cNvPr>
          <p:cNvSpPr/>
          <p:nvPr/>
        </p:nvSpPr>
        <p:spPr>
          <a:xfrm>
            <a:off x="4172470" y="5669978"/>
            <a:ext cx="103577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공휴일</a:t>
            </a:r>
          </a:p>
        </p:txBody>
      </p:sp>
      <p:sp>
        <p:nvSpPr>
          <p:cNvPr id="32" name="모서리가 둥근 직사각형 62">
            <a:extLst>
              <a:ext uri="{FF2B5EF4-FFF2-40B4-BE49-F238E27FC236}">
                <a16:creationId xmlns:a16="http://schemas.microsoft.com/office/drawing/2014/main" id="{1191B7F4-4814-4A16-9B69-FF66D092718A}"/>
              </a:ext>
            </a:extLst>
          </p:cNvPr>
          <p:cNvSpPr/>
          <p:nvPr/>
        </p:nvSpPr>
        <p:spPr>
          <a:xfrm>
            <a:off x="5798102" y="5669978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혈액형</a:t>
            </a:r>
          </a:p>
        </p:txBody>
      </p:sp>
      <p:sp>
        <p:nvSpPr>
          <p:cNvPr id="33" name="모서리가 둥근 직사각형 62">
            <a:extLst>
              <a:ext uri="{FF2B5EF4-FFF2-40B4-BE49-F238E27FC236}">
                <a16:creationId xmlns:a16="http://schemas.microsoft.com/office/drawing/2014/main" id="{30206F53-6BBE-4316-B1D0-076F1D3B15C7}"/>
              </a:ext>
            </a:extLst>
          </p:cNvPr>
          <p:cNvSpPr/>
          <p:nvPr/>
        </p:nvSpPr>
        <p:spPr>
          <a:xfrm>
            <a:off x="7417170" y="5669978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수학 점수</a:t>
            </a:r>
          </a:p>
        </p:txBody>
      </p:sp>
      <p:sp>
        <p:nvSpPr>
          <p:cNvPr id="34" name="모서리가 둥근 직사각형 62">
            <a:extLst>
              <a:ext uri="{FF2B5EF4-FFF2-40B4-BE49-F238E27FC236}">
                <a16:creationId xmlns:a16="http://schemas.microsoft.com/office/drawing/2014/main" id="{B6D9576F-A5DE-43AD-A7A8-B67775D52F1C}"/>
              </a:ext>
            </a:extLst>
          </p:cNvPr>
          <p:cNvSpPr/>
          <p:nvPr/>
        </p:nvSpPr>
        <p:spPr>
          <a:xfrm>
            <a:off x="9015131" y="5669978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총계</a:t>
            </a:r>
          </a:p>
        </p:txBody>
      </p:sp>
      <p:sp>
        <p:nvSpPr>
          <p:cNvPr id="17" name="모서리가 둥근 직사각형 62">
            <a:extLst>
              <a:ext uri="{FF2B5EF4-FFF2-40B4-BE49-F238E27FC236}">
                <a16:creationId xmlns:a16="http://schemas.microsoft.com/office/drawing/2014/main" id="{20CFF4C6-7BBA-45D9-A277-20202D418D09}"/>
              </a:ext>
            </a:extLst>
          </p:cNvPr>
          <p:cNvSpPr/>
          <p:nvPr/>
        </p:nvSpPr>
        <p:spPr>
          <a:xfrm>
            <a:off x="3919921" y="3519768"/>
            <a:ext cx="103577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날씨</a:t>
            </a:r>
          </a:p>
        </p:txBody>
      </p:sp>
      <p:sp>
        <p:nvSpPr>
          <p:cNvPr id="18" name="모서리가 둥근 직사각형 62">
            <a:extLst>
              <a:ext uri="{FF2B5EF4-FFF2-40B4-BE49-F238E27FC236}">
                <a16:creationId xmlns:a16="http://schemas.microsoft.com/office/drawing/2014/main" id="{19AA12B0-81B2-4711-AED0-D4121BE9A23E}"/>
              </a:ext>
            </a:extLst>
          </p:cNvPr>
          <p:cNvSpPr/>
          <p:nvPr/>
        </p:nvSpPr>
        <p:spPr>
          <a:xfrm>
            <a:off x="5288772" y="3519768"/>
            <a:ext cx="1018659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요일</a:t>
            </a:r>
          </a:p>
        </p:txBody>
      </p:sp>
      <p:sp>
        <p:nvSpPr>
          <p:cNvPr id="19" name="모서리가 둥근 직사각형 62">
            <a:extLst>
              <a:ext uri="{FF2B5EF4-FFF2-40B4-BE49-F238E27FC236}">
                <a16:creationId xmlns:a16="http://schemas.microsoft.com/office/drawing/2014/main" id="{63B373B0-CB73-4D96-AA20-7604242878C8}"/>
              </a:ext>
            </a:extLst>
          </p:cNvPr>
          <p:cNvSpPr/>
          <p:nvPr/>
        </p:nvSpPr>
        <p:spPr>
          <a:xfrm>
            <a:off x="5288772" y="3932147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총계</a:t>
            </a:r>
          </a:p>
        </p:txBody>
      </p:sp>
      <p:sp>
        <p:nvSpPr>
          <p:cNvPr id="20" name="모서리가 둥근 직사각형 62">
            <a:extLst>
              <a:ext uri="{FF2B5EF4-FFF2-40B4-BE49-F238E27FC236}">
                <a16:creationId xmlns:a16="http://schemas.microsoft.com/office/drawing/2014/main" id="{5F5745CD-A740-459F-A024-43F4040A881F}"/>
              </a:ext>
            </a:extLst>
          </p:cNvPr>
          <p:cNvSpPr/>
          <p:nvPr/>
        </p:nvSpPr>
        <p:spPr>
          <a:xfrm>
            <a:off x="3937038" y="3932263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공휴일</a:t>
            </a:r>
          </a:p>
        </p:txBody>
      </p:sp>
      <p:sp>
        <p:nvSpPr>
          <p:cNvPr id="21" name="모서리가 둥근 직사각형 62">
            <a:extLst>
              <a:ext uri="{FF2B5EF4-FFF2-40B4-BE49-F238E27FC236}">
                <a16:creationId xmlns:a16="http://schemas.microsoft.com/office/drawing/2014/main" id="{944F8D65-1D6C-4593-9AB9-044437D3E49A}"/>
              </a:ext>
            </a:extLst>
          </p:cNvPr>
          <p:cNvSpPr/>
          <p:nvPr/>
        </p:nvSpPr>
        <p:spPr>
          <a:xfrm>
            <a:off x="7487565" y="3519768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가격</a:t>
            </a:r>
          </a:p>
        </p:txBody>
      </p:sp>
      <p:sp>
        <p:nvSpPr>
          <p:cNvPr id="22" name="모서리가 둥근 직사각형 62">
            <a:extLst>
              <a:ext uri="{FF2B5EF4-FFF2-40B4-BE49-F238E27FC236}">
                <a16:creationId xmlns:a16="http://schemas.microsoft.com/office/drawing/2014/main" id="{31669090-E4BE-41F5-90AF-6988AA50CA55}"/>
              </a:ext>
            </a:extLst>
          </p:cNvPr>
          <p:cNvSpPr/>
          <p:nvPr/>
        </p:nvSpPr>
        <p:spPr>
          <a:xfrm>
            <a:off x="7487565" y="3947633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혈액형</a:t>
            </a:r>
          </a:p>
        </p:txBody>
      </p:sp>
      <p:sp>
        <p:nvSpPr>
          <p:cNvPr id="23" name="모서리가 둥근 직사각형 62">
            <a:extLst>
              <a:ext uri="{FF2B5EF4-FFF2-40B4-BE49-F238E27FC236}">
                <a16:creationId xmlns:a16="http://schemas.microsoft.com/office/drawing/2014/main" id="{47CA8D3E-3761-4305-84F3-0DD6CA6E75BF}"/>
              </a:ext>
            </a:extLst>
          </p:cNvPr>
          <p:cNvSpPr/>
          <p:nvPr/>
        </p:nvSpPr>
        <p:spPr>
          <a:xfrm>
            <a:off x="8821120" y="3519884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속도</a:t>
            </a:r>
          </a:p>
        </p:txBody>
      </p:sp>
      <p:sp>
        <p:nvSpPr>
          <p:cNvPr id="24" name="모서리가 둥근 직사각형 62">
            <a:extLst>
              <a:ext uri="{FF2B5EF4-FFF2-40B4-BE49-F238E27FC236}">
                <a16:creationId xmlns:a16="http://schemas.microsoft.com/office/drawing/2014/main" id="{5F2E2199-EB5F-40F3-97CB-C91035C07148}"/>
              </a:ext>
            </a:extLst>
          </p:cNvPr>
          <p:cNvSpPr/>
          <p:nvPr/>
        </p:nvSpPr>
        <p:spPr>
          <a:xfrm>
            <a:off x="8821121" y="3947633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수학 점수</a:t>
            </a:r>
          </a:p>
        </p:txBody>
      </p:sp>
    </p:spTree>
    <p:extLst>
      <p:ext uri="{BB962C8B-B14F-4D97-AF65-F5344CB8AC3E}">
        <p14:creationId xmlns:p14="http://schemas.microsoft.com/office/powerpoint/2010/main" val="2604037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52786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 </a:t>
            </a:r>
            <a:r>
              <a:rPr lang="en-US" altLang="ko-KR" b="1" dirty="0"/>
              <a:t>- </a:t>
            </a:r>
            <a:r>
              <a:rPr lang="ko-KR" altLang="en-US" b="1" dirty="0"/>
              <a:t>표 작성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54059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수집한 데이터를 표로 작성하여 데이터 분석에 이용해 보려고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필요한 특성들을 골라 알맞은 위치로 옮겨봅시다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p.5 </a:t>
            </a:r>
            <a:r>
              <a:rPr lang="ko-KR" altLang="en-US" dirty="0">
                <a:solidFill>
                  <a:schemeClr val="tx1"/>
                </a:solidFill>
              </a:rPr>
              <a:t>데이터 수집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057367" y="2218041"/>
            <a:ext cx="1916348" cy="3960000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62">
            <a:extLst>
              <a:ext uri="{FF2B5EF4-FFF2-40B4-BE49-F238E27FC236}">
                <a16:creationId xmlns:a16="http://schemas.microsoft.com/office/drawing/2014/main" id="{735A8657-45DF-4F59-BB09-24E7B61299CB}"/>
              </a:ext>
            </a:extLst>
          </p:cNvPr>
          <p:cNvSpPr/>
          <p:nvPr/>
        </p:nvSpPr>
        <p:spPr>
          <a:xfrm>
            <a:off x="9565541" y="3588397"/>
            <a:ext cx="900000" cy="3335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혈액형</a:t>
            </a:r>
          </a:p>
        </p:txBody>
      </p:sp>
      <p:sp>
        <p:nvSpPr>
          <p:cNvPr id="20" name="모서리가 둥근 직사각형 62">
            <a:extLst>
              <a:ext uri="{FF2B5EF4-FFF2-40B4-BE49-F238E27FC236}">
                <a16:creationId xmlns:a16="http://schemas.microsoft.com/office/drawing/2014/main" id="{2769D260-2EA1-447A-95E0-49ED6BD694B8}"/>
              </a:ext>
            </a:extLst>
          </p:cNvPr>
          <p:cNvSpPr/>
          <p:nvPr/>
        </p:nvSpPr>
        <p:spPr>
          <a:xfrm>
            <a:off x="9565541" y="4405610"/>
            <a:ext cx="900000" cy="3335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공휴일</a:t>
            </a:r>
          </a:p>
        </p:txBody>
      </p:sp>
      <p:sp>
        <p:nvSpPr>
          <p:cNvPr id="21" name="모서리가 둥근 직사각형 62">
            <a:extLst>
              <a:ext uri="{FF2B5EF4-FFF2-40B4-BE49-F238E27FC236}">
                <a16:creationId xmlns:a16="http://schemas.microsoft.com/office/drawing/2014/main" id="{37042666-1EBA-4C19-9FD0-4D31F8028A7C}"/>
              </a:ext>
            </a:extLst>
          </p:cNvPr>
          <p:cNvSpPr/>
          <p:nvPr/>
        </p:nvSpPr>
        <p:spPr>
          <a:xfrm>
            <a:off x="9565541" y="5219414"/>
            <a:ext cx="900000" cy="3335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요일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9565541" y="2771184"/>
            <a:ext cx="900000" cy="3335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날씨</a:t>
            </a:r>
          </a:p>
        </p:txBody>
      </p:sp>
      <p:sp>
        <p:nvSpPr>
          <p:cNvPr id="36" name="모서리가 둥근 직사각형 9">
            <a:extLst>
              <a:ext uri="{FF2B5EF4-FFF2-40B4-BE49-F238E27FC236}">
                <a16:creationId xmlns:a16="http://schemas.microsoft.com/office/drawing/2014/main" id="{42180927-E693-4598-A178-5F28E4BA231C}"/>
              </a:ext>
            </a:extLst>
          </p:cNvPr>
          <p:cNvSpPr/>
          <p:nvPr/>
        </p:nvSpPr>
        <p:spPr>
          <a:xfrm>
            <a:off x="2601793" y="2218041"/>
            <a:ext cx="6396189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BDFF35B-3D31-476C-A363-2C15362B4A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DE52C68-DBFD-41F9-ABCC-96709B11E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44766"/>
              </p:ext>
            </p:extLst>
          </p:nvPr>
        </p:nvGraphicFramePr>
        <p:xfrm>
          <a:off x="2840765" y="2441683"/>
          <a:ext cx="5796000" cy="3456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59449">
                  <a:extLst>
                    <a:ext uri="{9D8B030D-6E8A-4147-A177-3AD203B41FA5}">
                      <a16:colId xmlns:a16="http://schemas.microsoft.com/office/drawing/2014/main" val="2976315949"/>
                    </a:ext>
                  </a:extLst>
                </a:gridCol>
                <a:gridCol w="596551">
                  <a:extLst>
                    <a:ext uri="{9D8B030D-6E8A-4147-A177-3AD203B41FA5}">
                      <a16:colId xmlns:a16="http://schemas.microsoft.com/office/drawing/2014/main" val="1308698793"/>
                    </a:ext>
                  </a:extLst>
                </a:gridCol>
                <a:gridCol w="648775">
                  <a:extLst>
                    <a:ext uri="{9D8B030D-6E8A-4147-A177-3AD203B41FA5}">
                      <a16:colId xmlns:a16="http://schemas.microsoft.com/office/drawing/2014/main" val="2252996694"/>
                    </a:ext>
                  </a:extLst>
                </a:gridCol>
                <a:gridCol w="1007225">
                  <a:extLst>
                    <a:ext uri="{9D8B030D-6E8A-4147-A177-3AD203B41FA5}">
                      <a16:colId xmlns:a16="http://schemas.microsoft.com/office/drawing/2014/main" val="28638283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502210195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70801448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3446666401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공휴일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유료합계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무료합계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760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2016-01-01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조금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3,359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4,382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2967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2016-01-02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많음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7,265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80877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2016-01-03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많음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1,549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4,557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54206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2016-01-04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많음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75862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2016-01-05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많음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20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2106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2019-03-31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조금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4,418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9730297"/>
                  </a:ext>
                </a:extLst>
              </a:tr>
            </a:tbl>
          </a:graphicData>
        </a:graphic>
      </p:graphicFrame>
      <p:sp>
        <p:nvSpPr>
          <p:cNvPr id="23" name="모서리가 둥근 직사각형 22"/>
          <p:cNvSpPr>
            <a:spLocks/>
          </p:cNvSpPr>
          <p:nvPr/>
        </p:nvSpPr>
        <p:spPr>
          <a:xfrm>
            <a:off x="3931935" y="2519771"/>
            <a:ext cx="503724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모서리가 둥근 직사각형 22">
            <a:extLst>
              <a:ext uri="{FF2B5EF4-FFF2-40B4-BE49-F238E27FC236}">
                <a16:creationId xmlns:a16="http://schemas.microsoft.com/office/drawing/2014/main" id="{01D77A8A-8EA5-4FE6-B7DD-F97547F3E3F4}"/>
              </a:ext>
            </a:extLst>
          </p:cNvPr>
          <p:cNvSpPr>
            <a:spLocks/>
          </p:cNvSpPr>
          <p:nvPr/>
        </p:nvSpPr>
        <p:spPr>
          <a:xfrm>
            <a:off x="4541055" y="2512481"/>
            <a:ext cx="556514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모서리가 둥근 직사각형 22">
            <a:extLst>
              <a:ext uri="{FF2B5EF4-FFF2-40B4-BE49-F238E27FC236}">
                <a16:creationId xmlns:a16="http://schemas.microsoft.com/office/drawing/2014/main" id="{CD7562F7-1BF6-4B63-BFA8-50F694211A0F}"/>
              </a:ext>
            </a:extLst>
          </p:cNvPr>
          <p:cNvSpPr>
            <a:spLocks/>
          </p:cNvSpPr>
          <p:nvPr/>
        </p:nvSpPr>
        <p:spPr>
          <a:xfrm>
            <a:off x="5187398" y="2519184"/>
            <a:ext cx="915471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모서리가 둥근 직사각형 62">
            <a:extLst>
              <a:ext uri="{FF2B5EF4-FFF2-40B4-BE49-F238E27FC236}">
                <a16:creationId xmlns:a16="http://schemas.microsoft.com/office/drawing/2014/main" id="{7A02C706-7A10-4405-AFBE-D866943ED20F}"/>
              </a:ext>
            </a:extLst>
          </p:cNvPr>
          <p:cNvSpPr/>
          <p:nvPr/>
        </p:nvSpPr>
        <p:spPr>
          <a:xfrm>
            <a:off x="3891734" y="2141075"/>
            <a:ext cx="584125" cy="3212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요일</a:t>
            </a:r>
          </a:p>
        </p:txBody>
      </p:sp>
      <p:sp>
        <p:nvSpPr>
          <p:cNvPr id="33" name="모서리가 둥근 직사각형 62">
            <a:extLst>
              <a:ext uri="{FF2B5EF4-FFF2-40B4-BE49-F238E27FC236}">
                <a16:creationId xmlns:a16="http://schemas.microsoft.com/office/drawing/2014/main" id="{F2D7E27D-511B-4FE4-8E00-C20A4CF2F0E5}"/>
              </a:ext>
            </a:extLst>
          </p:cNvPr>
          <p:cNvSpPr/>
          <p:nvPr/>
        </p:nvSpPr>
        <p:spPr>
          <a:xfrm>
            <a:off x="4498211" y="2141075"/>
            <a:ext cx="678270" cy="3212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공휴일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35" name="모서리가 둥근 직사각형 62">
            <a:extLst>
              <a:ext uri="{FF2B5EF4-FFF2-40B4-BE49-F238E27FC236}">
                <a16:creationId xmlns:a16="http://schemas.microsoft.com/office/drawing/2014/main" id="{BB471A75-4D2B-4A27-AB2C-29575FBA93A6}"/>
              </a:ext>
            </a:extLst>
          </p:cNvPr>
          <p:cNvSpPr/>
          <p:nvPr/>
        </p:nvSpPr>
        <p:spPr>
          <a:xfrm>
            <a:off x="5305998" y="2137512"/>
            <a:ext cx="678270" cy="3212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날씨</a:t>
            </a:r>
          </a:p>
        </p:txBody>
      </p:sp>
    </p:spTree>
    <p:extLst>
      <p:ext uri="{BB962C8B-B14F-4D97-AF65-F5344CB8AC3E}">
        <p14:creationId xmlns:p14="http://schemas.microsoft.com/office/powerpoint/2010/main" val="278297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p.6 </a:t>
            </a:r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문제와 가설과 관련 없는 특성들을 찾아봅시다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A03A2D-AE82-4183-9F8E-12E3137A5290}"/>
              </a:ext>
            </a:extLst>
          </p:cNvPr>
          <p:cNvSpPr txBox="1"/>
          <p:nvPr/>
        </p:nvSpPr>
        <p:spPr>
          <a:xfrm>
            <a:off x="2575418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96B50-668D-4B78-9BBE-AF503D2FF9C7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공공데이터와 자신이 직접 조사한 데이터를 비교하여 사용하기로 하였습니다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수집한 데이터에서 </a:t>
            </a:r>
            <a:r>
              <a:rPr lang="en-US" altLang="ko-KR" sz="1400" dirty="0"/>
              <a:t>Kai</a:t>
            </a:r>
            <a:r>
              <a:rPr lang="ko-KR" altLang="en-US" sz="1400" dirty="0"/>
              <a:t>가 조사하고 싶은 주제와 관련 없는 데이터를 찾아 표에서 옮겨 제거해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8FFE96A2-DD32-44B2-9675-C0862675D77C}"/>
              </a:ext>
            </a:extLst>
          </p:cNvPr>
          <p:cNvSpPr/>
          <p:nvPr/>
        </p:nvSpPr>
        <p:spPr>
          <a:xfrm>
            <a:off x="2578043" y="2196730"/>
            <a:ext cx="6396189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6015055-0B66-4876-9E49-A1CC110623A5}"/>
              </a:ext>
            </a:extLst>
          </p:cNvPr>
          <p:cNvGrpSpPr/>
          <p:nvPr/>
        </p:nvGrpSpPr>
        <p:grpSpPr>
          <a:xfrm>
            <a:off x="9063595" y="2196729"/>
            <a:ext cx="1999949" cy="3960000"/>
            <a:chOff x="9063595" y="2196729"/>
            <a:chExt cx="2423011" cy="3960000"/>
          </a:xfrm>
        </p:grpSpPr>
        <p:sp>
          <p:nvSpPr>
            <p:cNvPr id="44" name="모서리가 둥근 직사각형 9">
              <a:extLst>
                <a:ext uri="{FF2B5EF4-FFF2-40B4-BE49-F238E27FC236}">
                  <a16:creationId xmlns:a16="http://schemas.microsoft.com/office/drawing/2014/main" id="{5BAA9EFA-0B4E-4103-B8C4-E820E3F75EFD}"/>
                </a:ext>
              </a:extLst>
            </p:cNvPr>
            <p:cNvSpPr/>
            <p:nvPr/>
          </p:nvSpPr>
          <p:spPr>
            <a:xfrm>
              <a:off x="9063595" y="2196729"/>
              <a:ext cx="2423011" cy="3960000"/>
            </a:xfrm>
            <a:prstGeom prst="roundRect">
              <a:avLst>
                <a:gd name="adj" fmla="val 7023"/>
              </a:avLst>
            </a:prstGeom>
            <a:solidFill>
              <a:srgbClr val="EC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B6CC3C-8130-4083-8568-FD3AB1AE8CCF}"/>
                </a:ext>
              </a:extLst>
            </p:cNvPr>
            <p:cNvSpPr txBox="1"/>
            <p:nvPr/>
          </p:nvSpPr>
          <p:spPr>
            <a:xfrm>
              <a:off x="9207167" y="2306786"/>
              <a:ext cx="2122523" cy="603925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다음 중 주제와 관련 </a:t>
              </a:r>
              <a:endParaRPr lang="en-US" altLang="ko-KR" sz="105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없는 특성을 옮겨 봅시다</a:t>
              </a:r>
              <a:endParaRPr lang="en-US" altLang="ko-KR" sz="1050" dirty="0"/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9E88F8D5-B4BD-4210-B7F8-2D265BC0D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  <p:sp>
        <p:nvSpPr>
          <p:cNvPr id="31" name="모서리가 둥근 직사각형 7">
            <a:extLst>
              <a:ext uri="{FF2B5EF4-FFF2-40B4-BE49-F238E27FC236}">
                <a16:creationId xmlns:a16="http://schemas.microsoft.com/office/drawing/2014/main" id="{F0CC9AF0-E65D-4DD2-BEE5-0B7B9E3E9832}"/>
              </a:ext>
            </a:extLst>
          </p:cNvPr>
          <p:cNvSpPr>
            <a:spLocks/>
          </p:cNvSpPr>
          <p:nvPr/>
        </p:nvSpPr>
        <p:spPr>
          <a:xfrm>
            <a:off x="9224962" y="3898981"/>
            <a:ext cx="1666876" cy="30777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40" name="모서리가 둥근 직사각형 7">
            <a:extLst>
              <a:ext uri="{FF2B5EF4-FFF2-40B4-BE49-F238E27FC236}">
                <a16:creationId xmlns:a16="http://schemas.microsoft.com/office/drawing/2014/main" id="{C7351411-836E-4F5A-876C-12E1F76A3B99}"/>
              </a:ext>
            </a:extLst>
          </p:cNvPr>
          <p:cNvSpPr>
            <a:spLocks/>
          </p:cNvSpPr>
          <p:nvPr/>
        </p:nvSpPr>
        <p:spPr>
          <a:xfrm>
            <a:off x="9224962" y="4657173"/>
            <a:ext cx="1666876" cy="30777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56" name="모서리가 둥근 직사각형 62">
            <a:extLst>
              <a:ext uri="{FF2B5EF4-FFF2-40B4-BE49-F238E27FC236}">
                <a16:creationId xmlns:a16="http://schemas.microsoft.com/office/drawing/2014/main" id="{80C258F3-FB1C-4DEF-BF60-A2AA9E48181E}"/>
              </a:ext>
            </a:extLst>
          </p:cNvPr>
          <p:cNvSpPr/>
          <p:nvPr/>
        </p:nvSpPr>
        <p:spPr>
          <a:xfrm>
            <a:off x="9567571" y="3773808"/>
            <a:ext cx="995269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유료합계</a:t>
            </a:r>
          </a:p>
        </p:txBody>
      </p:sp>
      <p:sp>
        <p:nvSpPr>
          <p:cNvPr id="57" name="모서리가 둥근 직사각형 62">
            <a:extLst>
              <a:ext uri="{FF2B5EF4-FFF2-40B4-BE49-F238E27FC236}">
                <a16:creationId xmlns:a16="http://schemas.microsoft.com/office/drawing/2014/main" id="{5C708D7D-F143-4108-BCA8-B410B88A2249}"/>
              </a:ext>
            </a:extLst>
          </p:cNvPr>
          <p:cNvSpPr/>
          <p:nvPr/>
        </p:nvSpPr>
        <p:spPr>
          <a:xfrm>
            <a:off x="9579425" y="4533341"/>
            <a:ext cx="9715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무료합계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1D4AE6C-241E-4486-9407-F40BE94FD64F}"/>
              </a:ext>
            </a:extLst>
          </p:cNvPr>
          <p:cNvSpPr txBox="1"/>
          <p:nvPr/>
        </p:nvSpPr>
        <p:spPr>
          <a:xfrm>
            <a:off x="6105273" y="2203172"/>
            <a:ext cx="822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Answer1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6172CB-E707-4C7A-ABDE-30A67F4DBF6D}"/>
              </a:ext>
            </a:extLst>
          </p:cNvPr>
          <p:cNvSpPr txBox="1"/>
          <p:nvPr/>
        </p:nvSpPr>
        <p:spPr>
          <a:xfrm>
            <a:off x="6971038" y="2196729"/>
            <a:ext cx="822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Answer2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1DB3BBC-7CFF-469F-BE02-76F338B6BA0E}"/>
              </a:ext>
            </a:extLst>
          </p:cNvPr>
          <p:cNvSpPr txBox="1"/>
          <p:nvPr/>
        </p:nvSpPr>
        <p:spPr>
          <a:xfrm>
            <a:off x="10068416" y="5897683"/>
            <a:ext cx="1386918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순서 상관 없음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88A614B6-E8ED-4C1A-95C6-A63EA117B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17687"/>
              </p:ext>
            </p:extLst>
          </p:nvPr>
        </p:nvGraphicFramePr>
        <p:xfrm>
          <a:off x="2840765" y="2441683"/>
          <a:ext cx="5796000" cy="3456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59449">
                  <a:extLst>
                    <a:ext uri="{9D8B030D-6E8A-4147-A177-3AD203B41FA5}">
                      <a16:colId xmlns:a16="http://schemas.microsoft.com/office/drawing/2014/main" val="2976315949"/>
                    </a:ext>
                  </a:extLst>
                </a:gridCol>
                <a:gridCol w="596551">
                  <a:extLst>
                    <a:ext uri="{9D8B030D-6E8A-4147-A177-3AD203B41FA5}">
                      <a16:colId xmlns:a16="http://schemas.microsoft.com/office/drawing/2014/main" val="1308698793"/>
                    </a:ext>
                  </a:extLst>
                </a:gridCol>
                <a:gridCol w="648775">
                  <a:extLst>
                    <a:ext uri="{9D8B030D-6E8A-4147-A177-3AD203B41FA5}">
                      <a16:colId xmlns:a16="http://schemas.microsoft.com/office/drawing/2014/main" val="2252996694"/>
                    </a:ext>
                  </a:extLst>
                </a:gridCol>
                <a:gridCol w="1007225">
                  <a:extLst>
                    <a:ext uri="{9D8B030D-6E8A-4147-A177-3AD203B41FA5}">
                      <a16:colId xmlns:a16="http://schemas.microsoft.com/office/drawing/2014/main" val="28638283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502210195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70801448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3446666401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공휴일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유료합계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무료합계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760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2016-01-01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조금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3,359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4,382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2967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2016-01-02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많음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7,265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80877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2016-01-03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많음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1,549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4,557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54206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2016-01-04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많음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75862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2016-01-05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많음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20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2106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2019-03-31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조금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4,418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9730297"/>
                  </a:ext>
                </a:extLst>
              </a:tr>
            </a:tbl>
          </a:graphicData>
        </a:graphic>
      </p:graphicFrame>
      <p:sp>
        <p:nvSpPr>
          <p:cNvPr id="32" name="모서리가 둥근 직사각형 62">
            <a:extLst>
              <a:ext uri="{FF2B5EF4-FFF2-40B4-BE49-F238E27FC236}">
                <a16:creationId xmlns:a16="http://schemas.microsoft.com/office/drawing/2014/main" id="{DCDDE4B2-9097-4D4B-8752-70EC4C937DD2}"/>
              </a:ext>
            </a:extLst>
          </p:cNvPr>
          <p:cNvSpPr/>
          <p:nvPr/>
        </p:nvSpPr>
        <p:spPr>
          <a:xfrm>
            <a:off x="2839963" y="2503900"/>
            <a:ext cx="1041873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날짜</a:t>
            </a:r>
          </a:p>
        </p:txBody>
      </p:sp>
      <p:sp>
        <p:nvSpPr>
          <p:cNvPr id="33" name="모서리가 둥근 직사각형 62">
            <a:extLst>
              <a:ext uri="{FF2B5EF4-FFF2-40B4-BE49-F238E27FC236}">
                <a16:creationId xmlns:a16="http://schemas.microsoft.com/office/drawing/2014/main" id="{0EC64447-C4CC-4D86-975C-480EC50FD660}"/>
              </a:ext>
            </a:extLst>
          </p:cNvPr>
          <p:cNvSpPr/>
          <p:nvPr/>
        </p:nvSpPr>
        <p:spPr>
          <a:xfrm>
            <a:off x="3887274" y="2503900"/>
            <a:ext cx="57688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요일</a:t>
            </a:r>
          </a:p>
        </p:txBody>
      </p:sp>
      <p:sp>
        <p:nvSpPr>
          <p:cNvPr id="34" name="모서리가 둥근 직사각형 62">
            <a:extLst>
              <a:ext uri="{FF2B5EF4-FFF2-40B4-BE49-F238E27FC236}">
                <a16:creationId xmlns:a16="http://schemas.microsoft.com/office/drawing/2014/main" id="{1F4811F4-7767-4D8F-87D8-8D76FBD54ABD}"/>
              </a:ext>
            </a:extLst>
          </p:cNvPr>
          <p:cNvSpPr/>
          <p:nvPr/>
        </p:nvSpPr>
        <p:spPr>
          <a:xfrm>
            <a:off x="4469595" y="2505980"/>
            <a:ext cx="68536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공휴일</a:t>
            </a:r>
          </a:p>
        </p:txBody>
      </p:sp>
      <p:sp>
        <p:nvSpPr>
          <p:cNvPr id="35" name="모서리가 둥근 직사각형 62">
            <a:extLst>
              <a:ext uri="{FF2B5EF4-FFF2-40B4-BE49-F238E27FC236}">
                <a16:creationId xmlns:a16="http://schemas.microsoft.com/office/drawing/2014/main" id="{D306B33E-7B4A-4FA1-8FAF-FD64280AD432}"/>
              </a:ext>
            </a:extLst>
          </p:cNvPr>
          <p:cNvSpPr/>
          <p:nvPr/>
        </p:nvSpPr>
        <p:spPr>
          <a:xfrm>
            <a:off x="5154963" y="2505980"/>
            <a:ext cx="991596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날씨</a:t>
            </a:r>
          </a:p>
        </p:txBody>
      </p:sp>
      <p:sp>
        <p:nvSpPr>
          <p:cNvPr id="37" name="모서리가 둥근 직사각형 62">
            <a:extLst>
              <a:ext uri="{FF2B5EF4-FFF2-40B4-BE49-F238E27FC236}">
                <a16:creationId xmlns:a16="http://schemas.microsoft.com/office/drawing/2014/main" id="{F2216DF5-6F46-4ED9-8F4A-8955A04A652B}"/>
              </a:ext>
            </a:extLst>
          </p:cNvPr>
          <p:cNvSpPr/>
          <p:nvPr/>
        </p:nvSpPr>
        <p:spPr>
          <a:xfrm>
            <a:off x="6146559" y="2503900"/>
            <a:ext cx="825619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유료합계</a:t>
            </a:r>
          </a:p>
        </p:txBody>
      </p:sp>
      <p:sp>
        <p:nvSpPr>
          <p:cNvPr id="38" name="모서리가 둥근 직사각형 62">
            <a:extLst>
              <a:ext uri="{FF2B5EF4-FFF2-40B4-BE49-F238E27FC236}">
                <a16:creationId xmlns:a16="http://schemas.microsoft.com/office/drawing/2014/main" id="{7F6A89CA-FD8D-4201-9FB0-0323142348FD}"/>
              </a:ext>
            </a:extLst>
          </p:cNvPr>
          <p:cNvSpPr/>
          <p:nvPr/>
        </p:nvSpPr>
        <p:spPr>
          <a:xfrm>
            <a:off x="6971038" y="2503900"/>
            <a:ext cx="8509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무료합계</a:t>
            </a:r>
          </a:p>
        </p:txBody>
      </p:sp>
      <p:sp>
        <p:nvSpPr>
          <p:cNvPr id="39" name="모서리가 둥근 직사각형 62">
            <a:extLst>
              <a:ext uri="{FF2B5EF4-FFF2-40B4-BE49-F238E27FC236}">
                <a16:creationId xmlns:a16="http://schemas.microsoft.com/office/drawing/2014/main" id="{0BCF5CFD-772E-437E-826A-C55B0A2806AD}"/>
              </a:ext>
            </a:extLst>
          </p:cNvPr>
          <p:cNvSpPr/>
          <p:nvPr/>
        </p:nvSpPr>
        <p:spPr>
          <a:xfrm>
            <a:off x="7816999" y="2503900"/>
            <a:ext cx="79871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총계</a:t>
            </a:r>
          </a:p>
        </p:txBody>
      </p:sp>
    </p:spTree>
    <p:extLst>
      <p:ext uri="{BB962C8B-B14F-4D97-AF65-F5344CB8AC3E}">
        <p14:creationId xmlns:p14="http://schemas.microsoft.com/office/powerpoint/2010/main" val="206643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p.7 </a:t>
            </a:r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표와 이전 문제에서 확인한 필요한 데이터를 비교해 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C6C48-00B7-41DA-A63A-971904115594}"/>
              </a:ext>
            </a:extLst>
          </p:cNvPr>
          <p:cNvSpPr txBox="1"/>
          <p:nvPr/>
        </p:nvSpPr>
        <p:spPr>
          <a:xfrm>
            <a:off x="2575418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8B6A27-98CE-44B1-A7C9-61E403AA9BFA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필요하지 않은 데이터를 제거했지만 </a:t>
            </a:r>
            <a:r>
              <a:rPr lang="ko-KR" altLang="en-US" sz="1400" dirty="0" err="1"/>
              <a:t>비어있는</a:t>
            </a:r>
            <a:r>
              <a:rPr lang="ko-KR" altLang="en-US" sz="1400" dirty="0"/>
              <a:t> 값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결측값이</a:t>
            </a:r>
            <a:r>
              <a:rPr lang="ko-KR" altLang="en-US" sz="1400" dirty="0"/>
              <a:t> 있는 데이터가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 전처리가 필요한 없거나 잘못된 줄 번호를 모두 선택하여 옮겨 제거해 봅시다</a:t>
            </a:r>
            <a:r>
              <a:rPr lang="en-US" altLang="ko-KR" sz="1400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F89C3C-04DD-4CC4-8D87-0F118FF6A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  <p:sp>
        <p:nvSpPr>
          <p:cNvPr id="25" name="모서리가 둥근 직사각형 9">
            <a:extLst>
              <a:ext uri="{FF2B5EF4-FFF2-40B4-BE49-F238E27FC236}">
                <a16:creationId xmlns:a16="http://schemas.microsoft.com/office/drawing/2014/main" id="{CD41492F-506F-4756-ACA3-27D23A5E3E06}"/>
              </a:ext>
            </a:extLst>
          </p:cNvPr>
          <p:cNvSpPr/>
          <p:nvPr/>
        </p:nvSpPr>
        <p:spPr>
          <a:xfrm>
            <a:off x="2578043" y="2196730"/>
            <a:ext cx="6396189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9">
            <a:extLst>
              <a:ext uri="{FF2B5EF4-FFF2-40B4-BE49-F238E27FC236}">
                <a16:creationId xmlns:a16="http://schemas.microsoft.com/office/drawing/2014/main" id="{99332E9D-643F-4931-9143-4EB350B97F57}"/>
              </a:ext>
            </a:extLst>
          </p:cNvPr>
          <p:cNvSpPr/>
          <p:nvPr/>
        </p:nvSpPr>
        <p:spPr>
          <a:xfrm>
            <a:off x="9205096" y="2196730"/>
            <a:ext cx="1874670" cy="3960000"/>
          </a:xfrm>
          <a:prstGeom prst="roundRect">
            <a:avLst>
              <a:gd name="adj" fmla="val 5268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7">
            <a:extLst>
              <a:ext uri="{FF2B5EF4-FFF2-40B4-BE49-F238E27FC236}">
                <a16:creationId xmlns:a16="http://schemas.microsoft.com/office/drawing/2014/main" id="{8B40C21F-C12F-41BE-A88B-13CBEAEF5F17}"/>
              </a:ext>
            </a:extLst>
          </p:cNvPr>
          <p:cNvSpPr>
            <a:spLocks/>
          </p:cNvSpPr>
          <p:nvPr/>
        </p:nvSpPr>
        <p:spPr>
          <a:xfrm>
            <a:off x="9613957" y="3632661"/>
            <a:ext cx="108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6" name="모서리가 둥근 직사각형 7">
            <a:extLst>
              <a:ext uri="{FF2B5EF4-FFF2-40B4-BE49-F238E27FC236}">
                <a16:creationId xmlns:a16="http://schemas.microsoft.com/office/drawing/2014/main" id="{2EA6A9BB-F3F4-4791-B081-2425284073E5}"/>
              </a:ext>
            </a:extLst>
          </p:cNvPr>
          <p:cNvSpPr>
            <a:spLocks/>
          </p:cNvSpPr>
          <p:nvPr/>
        </p:nvSpPr>
        <p:spPr>
          <a:xfrm>
            <a:off x="9613957" y="4276792"/>
            <a:ext cx="108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50768BD-DAC8-447C-8559-E2E68CCABA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358" y="2381386"/>
            <a:ext cx="917925" cy="904862"/>
          </a:xfrm>
          <a:prstGeom prst="rect">
            <a:avLst/>
          </a:prstGeom>
        </p:spPr>
      </p:pic>
      <p:sp>
        <p:nvSpPr>
          <p:cNvPr id="38" name="모서리가 둥근 직사각형 7">
            <a:extLst>
              <a:ext uri="{FF2B5EF4-FFF2-40B4-BE49-F238E27FC236}">
                <a16:creationId xmlns:a16="http://schemas.microsoft.com/office/drawing/2014/main" id="{3A314FD5-03A0-4CE0-9EAB-F4A0E82CB6D8}"/>
              </a:ext>
            </a:extLst>
          </p:cNvPr>
          <p:cNvSpPr>
            <a:spLocks/>
          </p:cNvSpPr>
          <p:nvPr/>
        </p:nvSpPr>
        <p:spPr>
          <a:xfrm>
            <a:off x="9613957" y="4914186"/>
            <a:ext cx="108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A099C0-7572-47EB-B558-BC86E5FF6C6D}"/>
              </a:ext>
            </a:extLst>
          </p:cNvPr>
          <p:cNvSpPr txBox="1"/>
          <p:nvPr/>
        </p:nvSpPr>
        <p:spPr>
          <a:xfrm>
            <a:off x="9509646" y="2048482"/>
            <a:ext cx="1386918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순서 상관 없음</a:t>
            </a:r>
          </a:p>
        </p:txBody>
      </p:sp>
      <p:sp>
        <p:nvSpPr>
          <p:cNvPr id="40" name="모서리가 둥근 직사각형 62">
            <a:extLst>
              <a:ext uri="{FF2B5EF4-FFF2-40B4-BE49-F238E27FC236}">
                <a16:creationId xmlns:a16="http://schemas.microsoft.com/office/drawing/2014/main" id="{D81A41CB-DC78-4284-99B3-6EA174DD7C90}"/>
              </a:ext>
            </a:extLst>
          </p:cNvPr>
          <p:cNvSpPr/>
          <p:nvPr/>
        </p:nvSpPr>
        <p:spPr>
          <a:xfrm>
            <a:off x="8005195" y="2848429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1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1" name="모서리가 둥근 직사각형 62">
            <a:extLst>
              <a:ext uri="{FF2B5EF4-FFF2-40B4-BE49-F238E27FC236}">
                <a16:creationId xmlns:a16="http://schemas.microsoft.com/office/drawing/2014/main" id="{CC39FC33-FCF4-43A5-A9D2-824B74D0CFC8}"/>
              </a:ext>
            </a:extLst>
          </p:cNvPr>
          <p:cNvSpPr/>
          <p:nvPr/>
        </p:nvSpPr>
        <p:spPr>
          <a:xfrm>
            <a:off x="8005195" y="3243881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2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2" name="모서리가 둥근 직사각형 62">
            <a:extLst>
              <a:ext uri="{FF2B5EF4-FFF2-40B4-BE49-F238E27FC236}">
                <a16:creationId xmlns:a16="http://schemas.microsoft.com/office/drawing/2014/main" id="{A2FFB73C-126D-4BC6-BCC4-E5BBBBCB64B5}"/>
              </a:ext>
            </a:extLst>
          </p:cNvPr>
          <p:cNvSpPr/>
          <p:nvPr/>
        </p:nvSpPr>
        <p:spPr>
          <a:xfrm>
            <a:off x="7999047" y="3630625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3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3" name="모서리가 둥근 직사각형 62">
            <a:extLst>
              <a:ext uri="{FF2B5EF4-FFF2-40B4-BE49-F238E27FC236}">
                <a16:creationId xmlns:a16="http://schemas.microsoft.com/office/drawing/2014/main" id="{3C48861B-A6F8-411A-8D9A-71196828018D}"/>
              </a:ext>
            </a:extLst>
          </p:cNvPr>
          <p:cNvSpPr/>
          <p:nvPr/>
        </p:nvSpPr>
        <p:spPr>
          <a:xfrm>
            <a:off x="7999047" y="4026077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4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4" name="모서리가 둥근 직사각형 62">
            <a:extLst>
              <a:ext uri="{FF2B5EF4-FFF2-40B4-BE49-F238E27FC236}">
                <a16:creationId xmlns:a16="http://schemas.microsoft.com/office/drawing/2014/main" id="{8AFC4C00-E0C1-42CF-89ED-423E75712451}"/>
              </a:ext>
            </a:extLst>
          </p:cNvPr>
          <p:cNvSpPr/>
          <p:nvPr/>
        </p:nvSpPr>
        <p:spPr>
          <a:xfrm>
            <a:off x="8005195" y="4430238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5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5" name="모서리가 둥근 직사각형 62">
            <a:extLst>
              <a:ext uri="{FF2B5EF4-FFF2-40B4-BE49-F238E27FC236}">
                <a16:creationId xmlns:a16="http://schemas.microsoft.com/office/drawing/2014/main" id="{08AB4EA3-1FDB-4F23-983E-D2497F7EBEEF}"/>
              </a:ext>
            </a:extLst>
          </p:cNvPr>
          <p:cNvSpPr/>
          <p:nvPr/>
        </p:nvSpPr>
        <p:spPr>
          <a:xfrm>
            <a:off x="7999047" y="4825690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6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6" name="모서리가 둥근 직사각형 62">
            <a:extLst>
              <a:ext uri="{FF2B5EF4-FFF2-40B4-BE49-F238E27FC236}">
                <a16:creationId xmlns:a16="http://schemas.microsoft.com/office/drawing/2014/main" id="{35F1ABD7-366A-4859-9B10-27BB5761071C}"/>
              </a:ext>
            </a:extLst>
          </p:cNvPr>
          <p:cNvSpPr/>
          <p:nvPr/>
        </p:nvSpPr>
        <p:spPr>
          <a:xfrm>
            <a:off x="8005195" y="5223945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7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7" name="모서리가 둥근 직사각형 62">
            <a:extLst>
              <a:ext uri="{FF2B5EF4-FFF2-40B4-BE49-F238E27FC236}">
                <a16:creationId xmlns:a16="http://schemas.microsoft.com/office/drawing/2014/main" id="{962767B1-B52C-4697-B1F6-D6ABC9C4717C}"/>
              </a:ext>
            </a:extLst>
          </p:cNvPr>
          <p:cNvSpPr/>
          <p:nvPr/>
        </p:nvSpPr>
        <p:spPr>
          <a:xfrm>
            <a:off x="8005195" y="5613770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8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8" name="모서리가 둥근 직사각형 7">
            <a:extLst>
              <a:ext uri="{FF2B5EF4-FFF2-40B4-BE49-F238E27FC236}">
                <a16:creationId xmlns:a16="http://schemas.microsoft.com/office/drawing/2014/main" id="{9D14E38C-C169-4ACC-BCEA-22F27E1A97D6}"/>
              </a:ext>
            </a:extLst>
          </p:cNvPr>
          <p:cNvSpPr>
            <a:spLocks/>
          </p:cNvSpPr>
          <p:nvPr/>
        </p:nvSpPr>
        <p:spPr>
          <a:xfrm>
            <a:off x="9602431" y="5551929"/>
            <a:ext cx="108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9" name="모서리가 둥근 직사각형 62">
            <a:extLst>
              <a:ext uri="{FF2B5EF4-FFF2-40B4-BE49-F238E27FC236}">
                <a16:creationId xmlns:a16="http://schemas.microsoft.com/office/drawing/2014/main" id="{381826AF-060B-43F9-B73F-7CD629E39BAE}"/>
              </a:ext>
            </a:extLst>
          </p:cNvPr>
          <p:cNvSpPr/>
          <p:nvPr/>
        </p:nvSpPr>
        <p:spPr>
          <a:xfrm>
            <a:off x="9774385" y="3501703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2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50" name="모서리가 둥근 직사각형 62">
            <a:extLst>
              <a:ext uri="{FF2B5EF4-FFF2-40B4-BE49-F238E27FC236}">
                <a16:creationId xmlns:a16="http://schemas.microsoft.com/office/drawing/2014/main" id="{38F2624B-9435-4399-AA37-E46899D5705F}"/>
              </a:ext>
            </a:extLst>
          </p:cNvPr>
          <p:cNvSpPr/>
          <p:nvPr/>
        </p:nvSpPr>
        <p:spPr>
          <a:xfrm>
            <a:off x="9779648" y="4150618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4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51" name="모서리가 둥근 직사각형 62">
            <a:extLst>
              <a:ext uri="{FF2B5EF4-FFF2-40B4-BE49-F238E27FC236}">
                <a16:creationId xmlns:a16="http://schemas.microsoft.com/office/drawing/2014/main" id="{3D0475A9-DF78-406A-BDE8-D8104F9701C7}"/>
              </a:ext>
            </a:extLst>
          </p:cNvPr>
          <p:cNvSpPr/>
          <p:nvPr/>
        </p:nvSpPr>
        <p:spPr>
          <a:xfrm>
            <a:off x="9777484" y="4781798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5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52" name="모서리가 둥근 직사각형 62">
            <a:extLst>
              <a:ext uri="{FF2B5EF4-FFF2-40B4-BE49-F238E27FC236}">
                <a16:creationId xmlns:a16="http://schemas.microsoft.com/office/drawing/2014/main" id="{93B1A780-0781-430D-95EA-EEAFAD4DB2C8}"/>
              </a:ext>
            </a:extLst>
          </p:cNvPr>
          <p:cNvSpPr/>
          <p:nvPr/>
        </p:nvSpPr>
        <p:spPr>
          <a:xfrm>
            <a:off x="9777484" y="5425929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7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B4C8281-E161-46E7-8501-A35338A4B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497793"/>
              </p:ext>
            </p:extLst>
          </p:nvPr>
        </p:nvGraphicFramePr>
        <p:xfrm>
          <a:off x="2764746" y="2356258"/>
          <a:ext cx="5104784" cy="36140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17933">
                  <a:extLst>
                    <a:ext uri="{9D8B030D-6E8A-4147-A177-3AD203B41FA5}">
                      <a16:colId xmlns:a16="http://schemas.microsoft.com/office/drawing/2014/main" val="2976315949"/>
                    </a:ext>
                  </a:extLst>
                </a:gridCol>
                <a:gridCol w="680857">
                  <a:extLst>
                    <a:ext uri="{9D8B030D-6E8A-4147-A177-3AD203B41FA5}">
                      <a16:colId xmlns:a16="http://schemas.microsoft.com/office/drawing/2014/main" val="1308698793"/>
                    </a:ext>
                  </a:extLst>
                </a:gridCol>
                <a:gridCol w="856941">
                  <a:extLst>
                    <a:ext uri="{9D8B030D-6E8A-4147-A177-3AD203B41FA5}">
                      <a16:colId xmlns:a16="http://schemas.microsoft.com/office/drawing/2014/main" val="2252996694"/>
                    </a:ext>
                  </a:extLst>
                </a:gridCol>
                <a:gridCol w="1209108">
                  <a:extLst>
                    <a:ext uri="{9D8B030D-6E8A-4147-A177-3AD203B41FA5}">
                      <a16:colId xmlns:a16="http://schemas.microsoft.com/office/drawing/2014/main" val="2863828301"/>
                    </a:ext>
                  </a:extLst>
                </a:gridCol>
                <a:gridCol w="1339945">
                  <a:extLst>
                    <a:ext uri="{9D8B030D-6E8A-4147-A177-3AD203B41FA5}">
                      <a16:colId xmlns:a16="http://schemas.microsoft.com/office/drawing/2014/main" val="3446666401"/>
                    </a:ext>
                  </a:extLst>
                </a:gridCol>
              </a:tblGrid>
              <a:tr h="401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공휴일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276057"/>
                  </a:ext>
                </a:extLst>
              </a:tr>
              <a:tr h="401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2019-03-24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12,787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586375"/>
                  </a:ext>
                </a:extLst>
              </a:tr>
              <a:tr h="40155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많음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691730"/>
                  </a:ext>
                </a:extLst>
              </a:tr>
              <a:tr h="401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2019-03-26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조금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9489829"/>
                  </a:ext>
                </a:extLst>
              </a:tr>
              <a:tr h="401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2019-03-27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많음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29679"/>
                  </a:ext>
                </a:extLst>
              </a:tr>
              <a:tr h="4015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2019-03-28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808771"/>
                  </a:ext>
                </a:extLst>
              </a:tr>
              <a:tr h="4015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2019-03-29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조금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542065"/>
                  </a:ext>
                </a:extLst>
              </a:tr>
              <a:tr h="4015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2019-03-30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흐림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2,452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758623"/>
                  </a:ext>
                </a:extLst>
              </a:tr>
              <a:tr h="4015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2019-03-31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조금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4,418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206267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94091A7-208D-4ED2-852A-C1B31E0FF9A8}"/>
              </a:ext>
            </a:extLst>
          </p:cNvPr>
          <p:cNvSpPr txBox="1"/>
          <p:nvPr/>
        </p:nvSpPr>
        <p:spPr>
          <a:xfrm>
            <a:off x="8798038" y="3239746"/>
            <a:ext cx="822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Answer1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E18F38-A277-44D1-8FEC-B1467DD978C9}"/>
              </a:ext>
            </a:extLst>
          </p:cNvPr>
          <p:cNvSpPr txBox="1"/>
          <p:nvPr/>
        </p:nvSpPr>
        <p:spPr>
          <a:xfrm>
            <a:off x="8809937" y="4006812"/>
            <a:ext cx="822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Answer2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414558-E7F6-4991-A4C5-90CF796C650E}"/>
              </a:ext>
            </a:extLst>
          </p:cNvPr>
          <p:cNvSpPr txBox="1"/>
          <p:nvPr/>
        </p:nvSpPr>
        <p:spPr>
          <a:xfrm>
            <a:off x="8809937" y="4425240"/>
            <a:ext cx="822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Answer3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F8285B-71C2-4C76-A47D-D26DF9A9179C}"/>
              </a:ext>
            </a:extLst>
          </p:cNvPr>
          <p:cNvSpPr txBox="1"/>
          <p:nvPr/>
        </p:nvSpPr>
        <p:spPr>
          <a:xfrm>
            <a:off x="8812480" y="5223945"/>
            <a:ext cx="822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Answer4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64484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52786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54059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요일별로 입장객 수가 가장 높은 요일을 알아보려고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데이터를 한눈에 이해하기 쉽게 시각화하기 위해서 어떤 그래프가 적합할지 모두 판별해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p.8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5106" y="2256817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2C2EF7-FBB5-4004-B582-257B7C530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603DF2-D69E-4337-BED8-2FD306C2928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평균 대여횟수가 시간별로 어떻게 변하는지 쉽게 이해할 수 있는 그래프가 적합하다고 할 수 있습니다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FC7AB8B9-5E6F-407A-B925-F5EBC02D8A71}"/>
              </a:ext>
            </a:extLst>
          </p:cNvPr>
          <p:cNvSpPr/>
          <p:nvPr/>
        </p:nvSpPr>
        <p:spPr>
          <a:xfrm>
            <a:off x="2933699" y="2208140"/>
            <a:ext cx="3541840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3CF1164F-EA1C-4438-AAC7-13AEAADC8D97}"/>
              </a:ext>
            </a:extLst>
          </p:cNvPr>
          <p:cNvSpPr/>
          <p:nvPr/>
        </p:nvSpPr>
        <p:spPr>
          <a:xfrm>
            <a:off x="7599085" y="2216550"/>
            <a:ext cx="3542465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01B27E-EDBA-4535-BA01-9B4845EEA14C}"/>
              </a:ext>
            </a:extLst>
          </p:cNvPr>
          <p:cNvSpPr txBox="1"/>
          <p:nvPr/>
        </p:nvSpPr>
        <p:spPr>
          <a:xfrm>
            <a:off x="4103493" y="2436345"/>
            <a:ext cx="1202249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산점도</a:t>
            </a:r>
            <a:r>
              <a:rPr lang="ko-KR" altLang="en-US" sz="1200" dirty="0"/>
              <a:t> 그래프</a:t>
            </a:r>
            <a:endParaRPr lang="en-US" altLang="ko-KR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5133AA-00FF-4ABD-ABE5-7C71E4F3910D}"/>
              </a:ext>
            </a:extLst>
          </p:cNvPr>
          <p:cNvSpPr txBox="1"/>
          <p:nvPr/>
        </p:nvSpPr>
        <p:spPr>
          <a:xfrm>
            <a:off x="8803964" y="2436345"/>
            <a:ext cx="1202249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꺾은선 그래프</a:t>
            </a:r>
            <a:endParaRPr lang="en-US" altLang="ko-KR" sz="1200" dirty="0"/>
          </a:p>
        </p:txBody>
      </p:sp>
      <p:sp>
        <p:nvSpPr>
          <p:cNvPr id="41" name="사각형: 둥근 모서리 3">
            <a:extLst>
              <a:ext uri="{FF2B5EF4-FFF2-40B4-BE49-F238E27FC236}">
                <a16:creationId xmlns:a16="http://schemas.microsoft.com/office/drawing/2014/main" id="{2423EC93-3601-4316-AF6B-C607B790C717}"/>
              </a:ext>
            </a:extLst>
          </p:cNvPr>
          <p:cNvSpPr/>
          <p:nvPr/>
        </p:nvSpPr>
        <p:spPr>
          <a:xfrm>
            <a:off x="3185714" y="5575778"/>
            <a:ext cx="3022524" cy="429989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5" name="사각형: 둥근 모서리 3">
            <a:extLst>
              <a:ext uri="{FF2B5EF4-FFF2-40B4-BE49-F238E27FC236}">
                <a16:creationId xmlns:a16="http://schemas.microsoft.com/office/drawing/2014/main" id="{4FE0B379-045A-4D4C-806A-97F33A2C28F7}"/>
              </a:ext>
            </a:extLst>
          </p:cNvPr>
          <p:cNvSpPr/>
          <p:nvPr/>
        </p:nvSpPr>
        <p:spPr>
          <a:xfrm>
            <a:off x="6387920" y="2517568"/>
            <a:ext cx="1318068" cy="3357964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7" name="모서리가 둥근 직사각형 62">
            <a:extLst>
              <a:ext uri="{FF2B5EF4-FFF2-40B4-BE49-F238E27FC236}">
                <a16:creationId xmlns:a16="http://schemas.microsoft.com/office/drawing/2014/main" id="{89AF6F8B-E9F8-4224-ACDB-A5D5792CA914}"/>
              </a:ext>
            </a:extLst>
          </p:cNvPr>
          <p:cNvSpPr/>
          <p:nvPr/>
        </p:nvSpPr>
        <p:spPr>
          <a:xfrm>
            <a:off x="6700244" y="2742812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  <p:sp>
        <p:nvSpPr>
          <p:cNvPr id="51" name="모서리가 둥근 직사각형 62">
            <a:extLst>
              <a:ext uri="{FF2B5EF4-FFF2-40B4-BE49-F238E27FC236}">
                <a16:creationId xmlns:a16="http://schemas.microsoft.com/office/drawing/2014/main" id="{5E4801AF-17E9-4533-A563-91A5845E24F8}"/>
              </a:ext>
            </a:extLst>
          </p:cNvPr>
          <p:cNvSpPr/>
          <p:nvPr/>
        </p:nvSpPr>
        <p:spPr>
          <a:xfrm>
            <a:off x="6690602" y="3607429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  <p:sp>
        <p:nvSpPr>
          <p:cNvPr id="52" name="모서리가 둥근 직사각형 62">
            <a:extLst>
              <a:ext uri="{FF2B5EF4-FFF2-40B4-BE49-F238E27FC236}">
                <a16:creationId xmlns:a16="http://schemas.microsoft.com/office/drawing/2014/main" id="{576CEC5A-72CA-4297-AF1C-634663E4D96E}"/>
              </a:ext>
            </a:extLst>
          </p:cNvPr>
          <p:cNvSpPr/>
          <p:nvPr/>
        </p:nvSpPr>
        <p:spPr>
          <a:xfrm>
            <a:off x="6700244" y="4474791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부적합</a:t>
            </a:r>
          </a:p>
        </p:txBody>
      </p:sp>
      <p:sp>
        <p:nvSpPr>
          <p:cNvPr id="53" name="모서리가 둥근 직사각형 62">
            <a:extLst>
              <a:ext uri="{FF2B5EF4-FFF2-40B4-BE49-F238E27FC236}">
                <a16:creationId xmlns:a16="http://schemas.microsoft.com/office/drawing/2014/main" id="{EABBDCAA-74A9-4B45-9438-1AE07C878B39}"/>
              </a:ext>
            </a:extLst>
          </p:cNvPr>
          <p:cNvSpPr/>
          <p:nvPr/>
        </p:nvSpPr>
        <p:spPr>
          <a:xfrm>
            <a:off x="6700244" y="5342154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부적합</a:t>
            </a:r>
          </a:p>
        </p:txBody>
      </p:sp>
      <p:sp>
        <p:nvSpPr>
          <p:cNvPr id="54" name="사각형: 둥근 모서리 3">
            <a:extLst>
              <a:ext uri="{FF2B5EF4-FFF2-40B4-BE49-F238E27FC236}">
                <a16:creationId xmlns:a16="http://schemas.microsoft.com/office/drawing/2014/main" id="{AAFA8B0A-D679-4C83-A219-7E997B36C045}"/>
              </a:ext>
            </a:extLst>
          </p:cNvPr>
          <p:cNvSpPr/>
          <p:nvPr/>
        </p:nvSpPr>
        <p:spPr>
          <a:xfrm>
            <a:off x="8206365" y="5594154"/>
            <a:ext cx="2493431" cy="429989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CBA4395-3C58-444B-ABB7-608A27E497B4}"/>
              </a:ext>
            </a:extLst>
          </p:cNvPr>
          <p:cNvSpPr/>
          <p:nvPr/>
        </p:nvSpPr>
        <p:spPr>
          <a:xfrm>
            <a:off x="3198204" y="2948520"/>
            <a:ext cx="3012829" cy="2457807"/>
          </a:xfrm>
          <a:prstGeom prst="roundRect">
            <a:avLst>
              <a:gd name="adj" fmla="val 3992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6061BCB-DB62-4A9A-BAD7-0F2D685EF187}"/>
              </a:ext>
            </a:extLst>
          </p:cNvPr>
          <p:cNvSpPr/>
          <p:nvPr/>
        </p:nvSpPr>
        <p:spPr>
          <a:xfrm>
            <a:off x="8206365" y="2957169"/>
            <a:ext cx="2493431" cy="2457807"/>
          </a:xfrm>
          <a:prstGeom prst="roundRect">
            <a:avLst>
              <a:gd name="adj" fmla="val 3992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12E6340-16A0-442F-AF5A-32481168A13F}"/>
              </a:ext>
            </a:extLst>
          </p:cNvPr>
          <p:cNvSpPr txBox="1"/>
          <p:nvPr/>
        </p:nvSpPr>
        <p:spPr>
          <a:xfrm>
            <a:off x="3457062" y="5629128"/>
            <a:ext cx="1258030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적합 </a:t>
            </a:r>
            <a:r>
              <a:rPr lang="en-US" altLang="ko-KR" sz="1200" dirty="0"/>
              <a:t>/ </a:t>
            </a:r>
            <a:r>
              <a:rPr lang="ko-KR" altLang="en-US" sz="1200" dirty="0"/>
              <a:t>부적합</a:t>
            </a:r>
            <a:endParaRPr lang="en-US" altLang="ko-KR" sz="1200" dirty="0"/>
          </a:p>
        </p:txBody>
      </p:sp>
      <p:sp>
        <p:nvSpPr>
          <p:cNvPr id="68" name="모서리가 둥근 직사각형 23">
            <a:extLst>
              <a:ext uri="{FF2B5EF4-FFF2-40B4-BE49-F238E27FC236}">
                <a16:creationId xmlns:a16="http://schemas.microsoft.com/office/drawing/2014/main" id="{3649B0D2-1389-4A06-80D9-4CFA84144239}"/>
              </a:ext>
            </a:extLst>
          </p:cNvPr>
          <p:cNvSpPr>
            <a:spLocks/>
          </p:cNvSpPr>
          <p:nvPr/>
        </p:nvSpPr>
        <p:spPr>
          <a:xfrm>
            <a:off x="4834525" y="5654144"/>
            <a:ext cx="1043375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모서리가 둥근 직사각형 62">
            <a:extLst>
              <a:ext uri="{FF2B5EF4-FFF2-40B4-BE49-F238E27FC236}">
                <a16:creationId xmlns:a16="http://schemas.microsoft.com/office/drawing/2014/main" id="{68BD9073-6514-4360-95B5-C16E171B84A3}"/>
              </a:ext>
            </a:extLst>
          </p:cNvPr>
          <p:cNvSpPr/>
          <p:nvPr/>
        </p:nvSpPr>
        <p:spPr>
          <a:xfrm>
            <a:off x="5006994" y="5511847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BC1B64-39E8-4647-B482-E377548759BF}"/>
              </a:ext>
            </a:extLst>
          </p:cNvPr>
          <p:cNvSpPr txBox="1"/>
          <p:nvPr/>
        </p:nvSpPr>
        <p:spPr>
          <a:xfrm>
            <a:off x="8313267" y="5639094"/>
            <a:ext cx="1320160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적합 </a:t>
            </a:r>
            <a:r>
              <a:rPr lang="en-US" altLang="ko-KR" sz="1200" dirty="0"/>
              <a:t>/ </a:t>
            </a:r>
            <a:r>
              <a:rPr lang="ko-KR" altLang="en-US" sz="1200" dirty="0"/>
              <a:t>부적합</a:t>
            </a:r>
            <a:endParaRPr lang="en-US" altLang="ko-KR" sz="1200" dirty="0"/>
          </a:p>
        </p:txBody>
      </p:sp>
      <p:sp>
        <p:nvSpPr>
          <p:cNvPr id="71" name="모서리가 둥근 직사각형 23">
            <a:extLst>
              <a:ext uri="{FF2B5EF4-FFF2-40B4-BE49-F238E27FC236}">
                <a16:creationId xmlns:a16="http://schemas.microsoft.com/office/drawing/2014/main" id="{2C18A093-024B-4F7F-B11F-31F4D195FA50}"/>
              </a:ext>
            </a:extLst>
          </p:cNvPr>
          <p:cNvSpPr>
            <a:spLocks/>
          </p:cNvSpPr>
          <p:nvPr/>
        </p:nvSpPr>
        <p:spPr>
          <a:xfrm>
            <a:off x="9738202" y="5664110"/>
            <a:ext cx="865889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모서리가 둥근 직사각형 62">
            <a:extLst>
              <a:ext uri="{FF2B5EF4-FFF2-40B4-BE49-F238E27FC236}">
                <a16:creationId xmlns:a16="http://schemas.microsoft.com/office/drawing/2014/main" id="{A824EACE-F2AA-4CD1-B463-8A3B8395BCF3}"/>
              </a:ext>
            </a:extLst>
          </p:cNvPr>
          <p:cNvSpPr/>
          <p:nvPr/>
        </p:nvSpPr>
        <p:spPr>
          <a:xfrm>
            <a:off x="9805896" y="5521813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</p:spTree>
    <p:extLst>
      <p:ext uri="{BB962C8B-B14F-4D97-AF65-F5344CB8AC3E}">
        <p14:creationId xmlns:p14="http://schemas.microsoft.com/office/powerpoint/2010/main" val="1697491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52786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54059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요일별로 입장객 수가 가장 높은 요일을 알아보려고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데이터를 한눈에 이해하기 쉽게 시각화하기 위해서 어떤 그래프가 적합할지 모두 판별해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p.8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5106" y="2256817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2C2EF7-FBB5-4004-B582-257B7C530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603DF2-D69E-4337-BED8-2FD306C2928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평균 대여횟수가 시간별로 어떻게 변하는지 쉽게 이해할 수 있는 그래프가 적합하다고 할 수 있습니다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FC7AB8B9-5E6F-407A-B925-F5EBC02D8A71}"/>
              </a:ext>
            </a:extLst>
          </p:cNvPr>
          <p:cNvSpPr/>
          <p:nvPr/>
        </p:nvSpPr>
        <p:spPr>
          <a:xfrm>
            <a:off x="2933699" y="2208140"/>
            <a:ext cx="3541840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3CF1164F-EA1C-4438-AAC7-13AEAADC8D97}"/>
              </a:ext>
            </a:extLst>
          </p:cNvPr>
          <p:cNvSpPr/>
          <p:nvPr/>
        </p:nvSpPr>
        <p:spPr>
          <a:xfrm>
            <a:off x="7599085" y="2216550"/>
            <a:ext cx="3542465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01B27E-EDBA-4535-BA01-9B4845EEA14C}"/>
              </a:ext>
            </a:extLst>
          </p:cNvPr>
          <p:cNvSpPr txBox="1"/>
          <p:nvPr/>
        </p:nvSpPr>
        <p:spPr>
          <a:xfrm>
            <a:off x="4103493" y="2436345"/>
            <a:ext cx="1202249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산점도</a:t>
            </a:r>
            <a:r>
              <a:rPr lang="ko-KR" altLang="en-US" sz="1200" dirty="0"/>
              <a:t> 그래프</a:t>
            </a:r>
            <a:endParaRPr lang="en-US" altLang="ko-KR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5133AA-00FF-4ABD-ABE5-7C71E4F3910D}"/>
              </a:ext>
            </a:extLst>
          </p:cNvPr>
          <p:cNvSpPr txBox="1"/>
          <p:nvPr/>
        </p:nvSpPr>
        <p:spPr>
          <a:xfrm>
            <a:off x="8915769" y="2436345"/>
            <a:ext cx="1202249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꺾은선 그래프</a:t>
            </a:r>
            <a:endParaRPr lang="en-US" altLang="ko-KR" sz="1200" dirty="0"/>
          </a:p>
        </p:txBody>
      </p:sp>
      <p:sp>
        <p:nvSpPr>
          <p:cNvPr id="41" name="사각형: 둥근 모서리 3">
            <a:extLst>
              <a:ext uri="{FF2B5EF4-FFF2-40B4-BE49-F238E27FC236}">
                <a16:creationId xmlns:a16="http://schemas.microsoft.com/office/drawing/2014/main" id="{2423EC93-3601-4316-AF6B-C607B790C717}"/>
              </a:ext>
            </a:extLst>
          </p:cNvPr>
          <p:cNvSpPr/>
          <p:nvPr/>
        </p:nvSpPr>
        <p:spPr>
          <a:xfrm>
            <a:off x="3185714" y="5575778"/>
            <a:ext cx="3022524" cy="429989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5" name="사각형: 둥근 모서리 3">
            <a:extLst>
              <a:ext uri="{FF2B5EF4-FFF2-40B4-BE49-F238E27FC236}">
                <a16:creationId xmlns:a16="http://schemas.microsoft.com/office/drawing/2014/main" id="{4FE0B379-045A-4D4C-806A-97F33A2C28F7}"/>
              </a:ext>
            </a:extLst>
          </p:cNvPr>
          <p:cNvSpPr/>
          <p:nvPr/>
        </p:nvSpPr>
        <p:spPr>
          <a:xfrm>
            <a:off x="6387920" y="2517568"/>
            <a:ext cx="1318068" cy="3357964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7" name="모서리가 둥근 직사각형 62">
            <a:extLst>
              <a:ext uri="{FF2B5EF4-FFF2-40B4-BE49-F238E27FC236}">
                <a16:creationId xmlns:a16="http://schemas.microsoft.com/office/drawing/2014/main" id="{89AF6F8B-E9F8-4224-ACDB-A5D5792CA914}"/>
              </a:ext>
            </a:extLst>
          </p:cNvPr>
          <p:cNvSpPr/>
          <p:nvPr/>
        </p:nvSpPr>
        <p:spPr>
          <a:xfrm>
            <a:off x="6700244" y="2742812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  <p:sp>
        <p:nvSpPr>
          <p:cNvPr id="51" name="모서리가 둥근 직사각형 62">
            <a:extLst>
              <a:ext uri="{FF2B5EF4-FFF2-40B4-BE49-F238E27FC236}">
                <a16:creationId xmlns:a16="http://schemas.microsoft.com/office/drawing/2014/main" id="{5E4801AF-17E9-4533-A563-91A5845E24F8}"/>
              </a:ext>
            </a:extLst>
          </p:cNvPr>
          <p:cNvSpPr/>
          <p:nvPr/>
        </p:nvSpPr>
        <p:spPr>
          <a:xfrm>
            <a:off x="6690602" y="3607429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  <p:sp>
        <p:nvSpPr>
          <p:cNvPr id="52" name="모서리가 둥근 직사각형 62">
            <a:extLst>
              <a:ext uri="{FF2B5EF4-FFF2-40B4-BE49-F238E27FC236}">
                <a16:creationId xmlns:a16="http://schemas.microsoft.com/office/drawing/2014/main" id="{576CEC5A-72CA-4297-AF1C-634663E4D96E}"/>
              </a:ext>
            </a:extLst>
          </p:cNvPr>
          <p:cNvSpPr/>
          <p:nvPr/>
        </p:nvSpPr>
        <p:spPr>
          <a:xfrm>
            <a:off x="6700244" y="4474791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부적합</a:t>
            </a:r>
          </a:p>
        </p:txBody>
      </p:sp>
      <p:sp>
        <p:nvSpPr>
          <p:cNvPr id="53" name="모서리가 둥근 직사각형 62">
            <a:extLst>
              <a:ext uri="{FF2B5EF4-FFF2-40B4-BE49-F238E27FC236}">
                <a16:creationId xmlns:a16="http://schemas.microsoft.com/office/drawing/2014/main" id="{EABBDCAA-74A9-4B45-9438-1AE07C878B39}"/>
              </a:ext>
            </a:extLst>
          </p:cNvPr>
          <p:cNvSpPr/>
          <p:nvPr/>
        </p:nvSpPr>
        <p:spPr>
          <a:xfrm>
            <a:off x="6700244" y="5342154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부적합</a:t>
            </a:r>
          </a:p>
        </p:txBody>
      </p:sp>
      <p:sp>
        <p:nvSpPr>
          <p:cNvPr id="54" name="사각형: 둥근 모서리 3">
            <a:extLst>
              <a:ext uri="{FF2B5EF4-FFF2-40B4-BE49-F238E27FC236}">
                <a16:creationId xmlns:a16="http://schemas.microsoft.com/office/drawing/2014/main" id="{AAFA8B0A-D679-4C83-A219-7E997B36C045}"/>
              </a:ext>
            </a:extLst>
          </p:cNvPr>
          <p:cNvSpPr/>
          <p:nvPr/>
        </p:nvSpPr>
        <p:spPr>
          <a:xfrm>
            <a:off x="7896616" y="5594154"/>
            <a:ext cx="3004049" cy="429989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CBA4395-3C58-444B-ABB7-608A27E497B4}"/>
              </a:ext>
            </a:extLst>
          </p:cNvPr>
          <p:cNvSpPr/>
          <p:nvPr/>
        </p:nvSpPr>
        <p:spPr>
          <a:xfrm>
            <a:off x="3198204" y="2948520"/>
            <a:ext cx="3012829" cy="2457807"/>
          </a:xfrm>
          <a:prstGeom prst="roundRect">
            <a:avLst>
              <a:gd name="adj" fmla="val 3992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6061BCB-DB62-4A9A-BAD7-0F2D685EF187}"/>
              </a:ext>
            </a:extLst>
          </p:cNvPr>
          <p:cNvSpPr/>
          <p:nvPr/>
        </p:nvSpPr>
        <p:spPr>
          <a:xfrm>
            <a:off x="7882875" y="2948520"/>
            <a:ext cx="3004050" cy="2457807"/>
          </a:xfrm>
          <a:prstGeom prst="roundRect">
            <a:avLst>
              <a:gd name="adj" fmla="val 3992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12E6340-16A0-442F-AF5A-32481168A13F}"/>
              </a:ext>
            </a:extLst>
          </p:cNvPr>
          <p:cNvSpPr txBox="1"/>
          <p:nvPr/>
        </p:nvSpPr>
        <p:spPr>
          <a:xfrm>
            <a:off x="3457062" y="5629128"/>
            <a:ext cx="1258030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적합 </a:t>
            </a:r>
            <a:r>
              <a:rPr lang="en-US" altLang="ko-KR" sz="1200" dirty="0"/>
              <a:t>/ </a:t>
            </a:r>
            <a:r>
              <a:rPr lang="ko-KR" altLang="en-US" sz="1200" dirty="0"/>
              <a:t>부적합</a:t>
            </a:r>
            <a:endParaRPr lang="en-US" altLang="ko-KR" sz="1200" dirty="0"/>
          </a:p>
        </p:txBody>
      </p:sp>
      <p:sp>
        <p:nvSpPr>
          <p:cNvPr id="68" name="모서리가 둥근 직사각형 23">
            <a:extLst>
              <a:ext uri="{FF2B5EF4-FFF2-40B4-BE49-F238E27FC236}">
                <a16:creationId xmlns:a16="http://schemas.microsoft.com/office/drawing/2014/main" id="{3649B0D2-1389-4A06-80D9-4CFA84144239}"/>
              </a:ext>
            </a:extLst>
          </p:cNvPr>
          <p:cNvSpPr>
            <a:spLocks/>
          </p:cNvSpPr>
          <p:nvPr/>
        </p:nvSpPr>
        <p:spPr>
          <a:xfrm>
            <a:off x="4834525" y="5654144"/>
            <a:ext cx="1043375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모서리가 둥근 직사각형 62">
            <a:extLst>
              <a:ext uri="{FF2B5EF4-FFF2-40B4-BE49-F238E27FC236}">
                <a16:creationId xmlns:a16="http://schemas.microsoft.com/office/drawing/2014/main" id="{68BD9073-6514-4360-95B5-C16E171B84A3}"/>
              </a:ext>
            </a:extLst>
          </p:cNvPr>
          <p:cNvSpPr/>
          <p:nvPr/>
        </p:nvSpPr>
        <p:spPr>
          <a:xfrm>
            <a:off x="5006994" y="5511847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부적합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BC1B64-39E8-4647-B482-E377548759BF}"/>
              </a:ext>
            </a:extLst>
          </p:cNvPr>
          <p:cNvSpPr txBox="1"/>
          <p:nvPr/>
        </p:nvSpPr>
        <p:spPr>
          <a:xfrm>
            <a:off x="8151189" y="5639094"/>
            <a:ext cx="1258030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적합 </a:t>
            </a:r>
            <a:r>
              <a:rPr lang="en-US" altLang="ko-KR" sz="1200" dirty="0"/>
              <a:t>/ </a:t>
            </a:r>
            <a:r>
              <a:rPr lang="ko-KR" altLang="en-US" sz="1200" dirty="0"/>
              <a:t>부적합</a:t>
            </a:r>
            <a:endParaRPr lang="en-US" altLang="ko-KR" sz="1200" dirty="0"/>
          </a:p>
        </p:txBody>
      </p:sp>
      <p:sp>
        <p:nvSpPr>
          <p:cNvPr id="71" name="모서리가 둥근 직사각형 23">
            <a:extLst>
              <a:ext uri="{FF2B5EF4-FFF2-40B4-BE49-F238E27FC236}">
                <a16:creationId xmlns:a16="http://schemas.microsoft.com/office/drawing/2014/main" id="{2C18A093-024B-4F7F-B11F-31F4D195FA50}"/>
              </a:ext>
            </a:extLst>
          </p:cNvPr>
          <p:cNvSpPr>
            <a:spLocks/>
          </p:cNvSpPr>
          <p:nvPr/>
        </p:nvSpPr>
        <p:spPr>
          <a:xfrm>
            <a:off x="9528652" y="5664110"/>
            <a:ext cx="1043375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모서리가 둥근 직사각형 62">
            <a:extLst>
              <a:ext uri="{FF2B5EF4-FFF2-40B4-BE49-F238E27FC236}">
                <a16:creationId xmlns:a16="http://schemas.microsoft.com/office/drawing/2014/main" id="{A824EACE-F2AA-4CD1-B463-8A3B8395BCF3}"/>
              </a:ext>
            </a:extLst>
          </p:cNvPr>
          <p:cNvSpPr/>
          <p:nvPr/>
        </p:nvSpPr>
        <p:spPr>
          <a:xfrm>
            <a:off x="9701121" y="5521813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</p:spTree>
    <p:extLst>
      <p:ext uri="{BB962C8B-B14F-4D97-AF65-F5344CB8AC3E}">
        <p14:creationId xmlns:p14="http://schemas.microsoft.com/office/powerpoint/2010/main" val="3602961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44077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62768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요일별로 전반적인 입장객 수를 가장 잘 알 수 있는 그래프로 다음과 같은 파이 그래프를 골랐습니다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다음 파이 그래프를 보고 빈칸에 알맞은 내용을 옮겨 문장을 완성시켜 봅시다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p.9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5106" y="2256817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324211" y="4459935"/>
            <a:ext cx="7519498" cy="1756882"/>
          </a:xfrm>
          <a:prstGeom prst="roundRect">
            <a:avLst>
              <a:gd name="adj" fmla="val 7023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05050" y="4522608"/>
            <a:ext cx="3161214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파이그래프 분석 결과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토요일과 일요일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즉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209212" y="2416505"/>
            <a:ext cx="4634497" cy="1826456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845029" y="2876782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공휴일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578298" y="2874746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주말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845029" y="3401154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평일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575890" y="3401154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공휴일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458CB38-8F52-4B10-8525-1C3BB02A0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9F26BD-77F5-48D6-B136-57913306CBF8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표가 나타내고 있는 값이 무엇인지 살펴보면서 진행해 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613429B-EFE1-4B64-8786-93A4CF5B8275}"/>
              </a:ext>
            </a:extLst>
          </p:cNvPr>
          <p:cNvSpPr/>
          <p:nvPr/>
        </p:nvSpPr>
        <p:spPr>
          <a:xfrm>
            <a:off x="7509658" y="4520857"/>
            <a:ext cx="2775166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평균 입장객 수가 가장 많았습니다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모서리가 둥근 직사각형 43">
            <a:extLst>
              <a:ext uri="{FF2B5EF4-FFF2-40B4-BE49-F238E27FC236}">
                <a16:creationId xmlns:a16="http://schemas.microsoft.com/office/drawing/2014/main" id="{CEB36022-B1B6-4883-9EAE-BA924908C257}"/>
              </a:ext>
            </a:extLst>
          </p:cNvPr>
          <p:cNvSpPr>
            <a:spLocks/>
          </p:cNvSpPr>
          <p:nvPr/>
        </p:nvSpPr>
        <p:spPr>
          <a:xfrm>
            <a:off x="3435783" y="4987810"/>
            <a:ext cx="657247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평일</a:t>
            </a:r>
          </a:p>
        </p:txBody>
      </p:sp>
      <p:sp>
        <p:nvSpPr>
          <p:cNvPr id="37" name="모서리가 둥근 직사각형 42">
            <a:extLst>
              <a:ext uri="{FF2B5EF4-FFF2-40B4-BE49-F238E27FC236}">
                <a16:creationId xmlns:a16="http://schemas.microsoft.com/office/drawing/2014/main" id="{89A995C0-D1D1-45C8-94D9-17885A931472}"/>
              </a:ext>
            </a:extLst>
          </p:cNvPr>
          <p:cNvSpPr/>
          <p:nvPr/>
        </p:nvSpPr>
        <p:spPr>
          <a:xfrm>
            <a:off x="4204603" y="4961321"/>
            <a:ext cx="4853672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에는 각 요일마다 총 입장객 수에서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9~10%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정도 차지하고 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모서리가 둥근 직사각형 42">
            <a:extLst>
              <a:ext uri="{FF2B5EF4-FFF2-40B4-BE49-F238E27FC236}">
                <a16:creationId xmlns:a16="http://schemas.microsoft.com/office/drawing/2014/main" id="{BF867678-E771-496F-B2F7-795B83B3978B}"/>
              </a:ext>
            </a:extLst>
          </p:cNvPr>
          <p:cNvSpPr/>
          <p:nvPr/>
        </p:nvSpPr>
        <p:spPr>
          <a:xfrm>
            <a:off x="3405050" y="5382031"/>
            <a:ext cx="687980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따라서</a:t>
            </a:r>
          </a:p>
        </p:txBody>
      </p:sp>
      <p:sp>
        <p:nvSpPr>
          <p:cNvPr id="42" name="모서리가 둥근 직사각형 43">
            <a:extLst>
              <a:ext uri="{FF2B5EF4-FFF2-40B4-BE49-F238E27FC236}">
                <a16:creationId xmlns:a16="http://schemas.microsoft.com/office/drawing/2014/main" id="{0A77A7C7-DCB8-49B5-BEF5-FA26940F6EDC}"/>
              </a:ext>
            </a:extLst>
          </p:cNvPr>
          <p:cNvSpPr>
            <a:spLocks/>
          </p:cNvSpPr>
          <p:nvPr/>
        </p:nvSpPr>
        <p:spPr>
          <a:xfrm>
            <a:off x="6635320" y="4556857"/>
            <a:ext cx="805281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공휴일</a:t>
            </a:r>
          </a:p>
        </p:txBody>
      </p:sp>
      <p:sp>
        <p:nvSpPr>
          <p:cNvPr id="43" name="모서리가 둥근 직사각형 43">
            <a:extLst>
              <a:ext uri="{FF2B5EF4-FFF2-40B4-BE49-F238E27FC236}">
                <a16:creationId xmlns:a16="http://schemas.microsoft.com/office/drawing/2014/main" id="{A6A41659-6256-4D9E-A5C6-2D673A0D066C}"/>
              </a:ext>
            </a:extLst>
          </p:cNvPr>
          <p:cNvSpPr>
            <a:spLocks/>
          </p:cNvSpPr>
          <p:nvPr/>
        </p:nvSpPr>
        <p:spPr>
          <a:xfrm>
            <a:off x="4156443" y="5420566"/>
            <a:ext cx="687980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평일</a:t>
            </a:r>
          </a:p>
        </p:txBody>
      </p:sp>
      <p:sp>
        <p:nvSpPr>
          <p:cNvPr id="44" name="모서리가 둥근 직사각형 42">
            <a:extLst>
              <a:ext uri="{FF2B5EF4-FFF2-40B4-BE49-F238E27FC236}">
                <a16:creationId xmlns:a16="http://schemas.microsoft.com/office/drawing/2014/main" id="{C384343F-6095-492E-BBD3-4110F60A5240}"/>
              </a:ext>
            </a:extLst>
          </p:cNvPr>
          <p:cNvSpPr/>
          <p:nvPr/>
        </p:nvSpPr>
        <p:spPr>
          <a:xfrm>
            <a:off x="4902926" y="5379942"/>
            <a:ext cx="568266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보다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모서리가 둥근 직사각형 43">
            <a:extLst>
              <a:ext uri="{FF2B5EF4-FFF2-40B4-BE49-F238E27FC236}">
                <a16:creationId xmlns:a16="http://schemas.microsoft.com/office/drawing/2014/main" id="{67A58ED6-CB5C-489E-9F3B-4E0C097FEBB4}"/>
              </a:ext>
            </a:extLst>
          </p:cNvPr>
          <p:cNvSpPr>
            <a:spLocks/>
          </p:cNvSpPr>
          <p:nvPr/>
        </p:nvSpPr>
        <p:spPr>
          <a:xfrm>
            <a:off x="5528680" y="5406800"/>
            <a:ext cx="805281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공휴일</a:t>
            </a:r>
          </a:p>
        </p:txBody>
      </p:sp>
      <p:sp>
        <p:nvSpPr>
          <p:cNvPr id="51" name="모서리가 둥근 직사각형 42">
            <a:extLst>
              <a:ext uri="{FF2B5EF4-FFF2-40B4-BE49-F238E27FC236}">
                <a16:creationId xmlns:a16="http://schemas.microsoft.com/office/drawing/2014/main" id="{67EA7FF1-84AD-4C95-9EA9-F71226AF034B}"/>
              </a:ext>
            </a:extLst>
          </p:cNvPr>
          <p:cNvSpPr/>
          <p:nvPr/>
        </p:nvSpPr>
        <p:spPr>
          <a:xfrm>
            <a:off x="6391449" y="5379942"/>
            <a:ext cx="4371397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평균적으로 입장객 수가 더 많다는 가설은 맞다고 할 수</a:t>
            </a:r>
          </a:p>
        </p:txBody>
      </p:sp>
      <p:sp>
        <p:nvSpPr>
          <p:cNvPr id="52" name="모서리가 둥근 직사각형 42">
            <a:extLst>
              <a:ext uri="{FF2B5EF4-FFF2-40B4-BE49-F238E27FC236}">
                <a16:creationId xmlns:a16="http://schemas.microsoft.com/office/drawing/2014/main" id="{481556E0-69A0-4815-BC98-3EB11FB56CC6}"/>
              </a:ext>
            </a:extLst>
          </p:cNvPr>
          <p:cNvSpPr/>
          <p:nvPr/>
        </p:nvSpPr>
        <p:spPr>
          <a:xfrm>
            <a:off x="3405050" y="5787317"/>
            <a:ext cx="890725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FB0344-35AC-41E0-A947-BEC5134BD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091" y="2256817"/>
            <a:ext cx="1921157" cy="21176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1528364-69AB-49E3-A63E-76D1E67B33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21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75015" y="226604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555328189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2878325"/>
            <a:ext cx="7158891" cy="1020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실제 서비스에서는 살펴본 두가지 방법을 효율적으로 배분하여 적용합니다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예를 들어 신규 회원은 시청한 데이터가 많지 않아 사용자 그룹을 정할 수 없기 때문에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콘텐츠 중심으로 데이터를 분석합니다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저번 시간에는 데이터 간의 관계와 이러한 관계를 어떻게 부르는지에 대해서 배웠어요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데이터 시각화 방법인 </a:t>
            </a:r>
            <a:r>
              <a:rPr lang="ko-KR" altLang="en-US" sz="1400" dirty="0" err="1">
                <a:latin typeface="+mn-ea"/>
              </a:rPr>
              <a:t>산점도</a:t>
            </a:r>
            <a:r>
              <a:rPr lang="ko-KR" altLang="en-US" sz="1400" dirty="0">
                <a:latin typeface="+mn-ea"/>
              </a:rPr>
              <a:t> 그래프와 박스 그래프와 데이터 </a:t>
            </a:r>
            <a:r>
              <a:rPr lang="ko-KR" altLang="en-US" sz="1400" dirty="0" err="1">
                <a:latin typeface="+mn-ea"/>
              </a:rPr>
              <a:t>전처리</a:t>
            </a:r>
            <a:r>
              <a:rPr lang="ko-KR" altLang="en-US" sz="1400" dirty="0">
                <a:latin typeface="+mn-ea"/>
              </a:rPr>
              <a:t> 방법도 알아보았습니다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Review (4)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634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759A71A-DACF-41AF-94D1-779E86CA0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398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499218" y="1102964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499218" y="1550664"/>
            <a:ext cx="9073657" cy="653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/>
              <a:t>Kai</a:t>
            </a:r>
            <a:r>
              <a:rPr lang="ko-KR" altLang="en-US" sz="1300" dirty="0"/>
              <a:t>는 요일 뿐만 아니라 날씨도 입장객 수에 영향을 주는지 데이터 분석을 통해 알아보려고 합니다</a:t>
            </a:r>
            <a:r>
              <a:rPr lang="en-US" altLang="ko-KR" sz="13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날씨에 따른 평균 입장객 수를 나타낸 다음 막대 그래프를 활용하여 잘못된 선택지를 골라봅시다</a:t>
            </a:r>
            <a:r>
              <a:rPr lang="en-US" altLang="ko-KR" sz="13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p.10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CEFCE0-95E9-4BE4-8EBC-216AE8AE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542016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9DA899-D37C-441F-B5EC-1BD782C2D96F}"/>
              </a:ext>
            </a:extLst>
          </p:cNvPr>
          <p:cNvSpPr txBox="1"/>
          <p:nvPr/>
        </p:nvSpPr>
        <p:spPr>
          <a:xfrm>
            <a:off x="3029338" y="6525196"/>
            <a:ext cx="7838687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중앙값은 데이터의 개수가 짝수일 땐 중앙에 있는 두 개의 값을 더한 뒤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로 나누어 주면 구할 수 있어요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6DCE3D-E080-4803-9BF9-8C4F7FE1EC5C}"/>
              </a:ext>
            </a:extLst>
          </p:cNvPr>
          <p:cNvSpPr/>
          <p:nvPr/>
        </p:nvSpPr>
        <p:spPr>
          <a:xfrm>
            <a:off x="2876550" y="2457450"/>
            <a:ext cx="8296547" cy="3652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2">
            <a:extLst>
              <a:ext uri="{FF2B5EF4-FFF2-40B4-BE49-F238E27FC236}">
                <a16:creationId xmlns:a16="http://schemas.microsoft.com/office/drawing/2014/main" id="{88D242F7-FAE3-4E17-B03E-D5E2E8230A69}"/>
              </a:ext>
            </a:extLst>
          </p:cNvPr>
          <p:cNvSpPr/>
          <p:nvPr/>
        </p:nvSpPr>
        <p:spPr>
          <a:xfrm>
            <a:off x="7791073" y="2619796"/>
            <a:ext cx="3500847" cy="565817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맑을 때 평균 입장객 수가 가장 높다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모서리가 둥근 직사각형 23">
            <a:extLst>
              <a:ext uri="{FF2B5EF4-FFF2-40B4-BE49-F238E27FC236}">
                <a16:creationId xmlns:a16="http://schemas.microsoft.com/office/drawing/2014/main" id="{8EFDB3EB-353A-4A01-919A-F33B24A3CC48}"/>
              </a:ext>
            </a:extLst>
          </p:cNvPr>
          <p:cNvSpPr/>
          <p:nvPr/>
        </p:nvSpPr>
        <p:spPr>
          <a:xfrm>
            <a:off x="7791072" y="3288208"/>
            <a:ext cx="3500847" cy="565817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눈이나 비가 올 땐 평균 입장객 수가 낮다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모서리가 둥근 직사각형 22">
            <a:extLst>
              <a:ext uri="{FF2B5EF4-FFF2-40B4-BE49-F238E27FC236}">
                <a16:creationId xmlns:a16="http://schemas.microsoft.com/office/drawing/2014/main" id="{61D0AAB9-BC01-413F-8DF9-A4F70D261489}"/>
              </a:ext>
            </a:extLst>
          </p:cNvPr>
          <p:cNvSpPr/>
          <p:nvPr/>
        </p:nvSpPr>
        <p:spPr>
          <a:xfrm>
            <a:off x="7791071" y="3956620"/>
            <a:ext cx="3500847" cy="565817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구름이 있거나 흐려도 평균 입장객 수에는 큰 영향을 주지 않는다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8" name="모서리가 둥근 직사각형 22">
            <a:extLst>
              <a:ext uri="{FF2B5EF4-FFF2-40B4-BE49-F238E27FC236}">
                <a16:creationId xmlns:a16="http://schemas.microsoft.com/office/drawing/2014/main" id="{E120C4E8-EFCD-462A-B424-9970394586D8}"/>
              </a:ext>
            </a:extLst>
          </p:cNvPr>
          <p:cNvSpPr/>
          <p:nvPr/>
        </p:nvSpPr>
        <p:spPr>
          <a:xfrm>
            <a:off x="7791071" y="4625032"/>
            <a:ext cx="3500847" cy="565817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눈이 올 땐 평균 입장객 수가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2000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명도 되지 않는다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22">
            <a:extLst>
              <a:ext uri="{FF2B5EF4-FFF2-40B4-BE49-F238E27FC236}">
                <a16:creationId xmlns:a16="http://schemas.microsoft.com/office/drawing/2014/main" id="{06200C05-AA3B-4EC5-8367-D55D66E253A5}"/>
              </a:ext>
            </a:extLst>
          </p:cNvPr>
          <p:cNvSpPr/>
          <p:nvPr/>
        </p:nvSpPr>
        <p:spPr>
          <a:xfrm>
            <a:off x="7791071" y="5293444"/>
            <a:ext cx="3500847" cy="565817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구름이 많을 때 평균 입장객 수가 구름이 조금 있을 때보다 높다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22F715-C100-4797-BC81-88D68367C5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27" y="2500850"/>
            <a:ext cx="4715689" cy="37448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2E77E8-2DE8-46BF-BA1B-8B1DD61A0AFE}"/>
              </a:ext>
            </a:extLst>
          </p:cNvPr>
          <p:cNvSpPr txBox="1"/>
          <p:nvPr/>
        </p:nvSpPr>
        <p:spPr>
          <a:xfrm>
            <a:off x="10297339" y="5671249"/>
            <a:ext cx="822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940724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3C450FD-4BD4-46EE-A8E6-DCE10EA15949}"/>
              </a:ext>
            </a:extLst>
          </p:cNvPr>
          <p:cNvGrpSpPr/>
          <p:nvPr/>
        </p:nvGrpSpPr>
        <p:grpSpPr>
          <a:xfrm>
            <a:off x="0" y="152400"/>
            <a:ext cx="12192000" cy="6553200"/>
            <a:chOff x="0" y="152400"/>
            <a:chExt cx="12192000" cy="6553200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B8B0DF56-6EBD-4D67-9C19-1AE2161F3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2400"/>
              <a:ext cx="12192000" cy="6553200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EB26DB0-D7B6-406B-BBC5-85AA8304E1AD}"/>
                </a:ext>
              </a:extLst>
            </p:cNvPr>
            <p:cNvSpPr/>
            <p:nvPr/>
          </p:nvSpPr>
          <p:spPr>
            <a:xfrm>
              <a:off x="2575418" y="2220686"/>
              <a:ext cx="8981041" cy="3918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7" y="97251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7" y="1436290"/>
            <a:ext cx="8981041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Kai</a:t>
            </a:r>
            <a:r>
              <a:rPr lang="ko-KR" altLang="en-US" sz="1400" dirty="0"/>
              <a:t>는 무슨 계절에 입장객 수가 많은지도 데이터 분석을 통해 알아보려고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월별로 평균 입장객 수를 나타낸 다음 꺾은선 그래프를 활용하여 알맞은 내용을 옮겨 문장을 완성해 봅시다</a:t>
            </a:r>
            <a:r>
              <a:rPr lang="en-US" altLang="ko-KR" sz="1400" dirty="0"/>
              <a:t>.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p.11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4AF2C22-2F96-4FF8-A8D8-600436D13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543F5E4-DADD-4A85-85A8-A4C09BFF90F7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먼저 확인한 후 알맞을 만한 내용을 골라보세요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5" name="모서리가 둥근 직사각형 27">
            <a:extLst>
              <a:ext uri="{FF2B5EF4-FFF2-40B4-BE49-F238E27FC236}">
                <a16:creationId xmlns:a16="http://schemas.microsoft.com/office/drawing/2014/main" id="{7B2A5CFE-288E-4903-AD63-3F9DC124387A}"/>
              </a:ext>
            </a:extLst>
          </p:cNvPr>
          <p:cNvSpPr/>
          <p:nvPr/>
        </p:nvSpPr>
        <p:spPr>
          <a:xfrm>
            <a:off x="3324211" y="4459935"/>
            <a:ext cx="7519498" cy="1756882"/>
          </a:xfrm>
          <a:prstGeom prst="roundRect">
            <a:avLst>
              <a:gd name="adj" fmla="val 7023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44">
            <a:extLst>
              <a:ext uri="{FF2B5EF4-FFF2-40B4-BE49-F238E27FC236}">
                <a16:creationId xmlns:a16="http://schemas.microsoft.com/office/drawing/2014/main" id="{8294F369-AB76-47F9-9FCA-AD2A831EF1E5}"/>
              </a:ext>
            </a:extLst>
          </p:cNvPr>
          <p:cNvSpPr/>
          <p:nvPr/>
        </p:nvSpPr>
        <p:spPr>
          <a:xfrm>
            <a:off x="6844001" y="2416505"/>
            <a:ext cx="3999708" cy="1826456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38">
            <a:extLst>
              <a:ext uri="{FF2B5EF4-FFF2-40B4-BE49-F238E27FC236}">
                <a16:creationId xmlns:a16="http://schemas.microsoft.com/office/drawing/2014/main" id="{AD807ECF-42EC-414C-94F4-97DAC44488AA}"/>
              </a:ext>
            </a:extLst>
          </p:cNvPr>
          <p:cNvSpPr/>
          <p:nvPr/>
        </p:nvSpPr>
        <p:spPr>
          <a:xfrm>
            <a:off x="7175959" y="2685190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봄</a:t>
            </a:r>
          </a:p>
        </p:txBody>
      </p:sp>
      <p:sp>
        <p:nvSpPr>
          <p:cNvPr id="54" name="모서리가 둥근 직사각형 39">
            <a:extLst>
              <a:ext uri="{FF2B5EF4-FFF2-40B4-BE49-F238E27FC236}">
                <a16:creationId xmlns:a16="http://schemas.microsoft.com/office/drawing/2014/main" id="{2B737CD4-4628-4CE7-8078-D23AC5A74DC5}"/>
              </a:ext>
            </a:extLst>
          </p:cNvPr>
          <p:cNvSpPr/>
          <p:nvPr/>
        </p:nvSpPr>
        <p:spPr>
          <a:xfrm>
            <a:off x="8909228" y="2683154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여름</a:t>
            </a:r>
          </a:p>
        </p:txBody>
      </p:sp>
      <p:sp>
        <p:nvSpPr>
          <p:cNvPr id="55" name="모서리가 둥근 직사각형 45">
            <a:extLst>
              <a:ext uri="{FF2B5EF4-FFF2-40B4-BE49-F238E27FC236}">
                <a16:creationId xmlns:a16="http://schemas.microsoft.com/office/drawing/2014/main" id="{005395A5-8060-4FFE-9ADE-3777C265A957}"/>
              </a:ext>
            </a:extLst>
          </p:cNvPr>
          <p:cNvSpPr/>
          <p:nvPr/>
        </p:nvSpPr>
        <p:spPr>
          <a:xfrm>
            <a:off x="7175959" y="3209562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가을</a:t>
            </a:r>
          </a:p>
        </p:txBody>
      </p:sp>
      <p:sp>
        <p:nvSpPr>
          <p:cNvPr id="56" name="모서리가 둥근 직사각형 46">
            <a:extLst>
              <a:ext uri="{FF2B5EF4-FFF2-40B4-BE49-F238E27FC236}">
                <a16:creationId xmlns:a16="http://schemas.microsoft.com/office/drawing/2014/main" id="{62E1E64A-D854-4815-BDC0-2B1227DA159F}"/>
              </a:ext>
            </a:extLst>
          </p:cNvPr>
          <p:cNvSpPr/>
          <p:nvPr/>
        </p:nvSpPr>
        <p:spPr>
          <a:xfrm>
            <a:off x="8906820" y="3209562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겨울</a:t>
            </a:r>
          </a:p>
        </p:txBody>
      </p:sp>
      <p:sp>
        <p:nvSpPr>
          <p:cNvPr id="70" name="모서리가 둥근 직사각형 42">
            <a:extLst>
              <a:ext uri="{FF2B5EF4-FFF2-40B4-BE49-F238E27FC236}">
                <a16:creationId xmlns:a16="http://schemas.microsoft.com/office/drawing/2014/main" id="{C7059E5A-9310-45D8-8BA1-6800AF096D78}"/>
              </a:ext>
            </a:extLst>
          </p:cNvPr>
          <p:cNvSpPr/>
          <p:nvPr/>
        </p:nvSpPr>
        <p:spPr>
          <a:xfrm>
            <a:off x="3426359" y="4548973"/>
            <a:ext cx="2573847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꺾은선 그래프 분석 결과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3~5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월인</a:t>
            </a:r>
          </a:p>
        </p:txBody>
      </p:sp>
      <p:sp>
        <p:nvSpPr>
          <p:cNvPr id="71" name="모서리가 둥근 직사각형 42">
            <a:extLst>
              <a:ext uri="{FF2B5EF4-FFF2-40B4-BE49-F238E27FC236}">
                <a16:creationId xmlns:a16="http://schemas.microsoft.com/office/drawing/2014/main" id="{A77C9F65-10A4-422D-BAD6-5DE96BAF419C}"/>
              </a:ext>
            </a:extLst>
          </p:cNvPr>
          <p:cNvSpPr/>
          <p:nvPr/>
        </p:nvSpPr>
        <p:spPr>
          <a:xfrm>
            <a:off x="8393514" y="4548973"/>
            <a:ext cx="2359107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평균 입장객 수가 높다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3" name="모서리가 둥근 직사각형 42">
            <a:extLst>
              <a:ext uri="{FF2B5EF4-FFF2-40B4-BE49-F238E27FC236}">
                <a16:creationId xmlns:a16="http://schemas.microsoft.com/office/drawing/2014/main" id="{54231F71-8BA2-48C3-9713-5E153C9D696D}"/>
              </a:ext>
            </a:extLst>
          </p:cNvPr>
          <p:cNvSpPr/>
          <p:nvPr/>
        </p:nvSpPr>
        <p:spPr>
          <a:xfrm>
            <a:off x="3423543" y="4938334"/>
            <a:ext cx="1052663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날씨가 더운</a:t>
            </a:r>
          </a:p>
        </p:txBody>
      </p:sp>
      <p:sp>
        <p:nvSpPr>
          <p:cNvPr id="77" name="모서리가 둥근 직사각형 42">
            <a:extLst>
              <a:ext uri="{FF2B5EF4-FFF2-40B4-BE49-F238E27FC236}">
                <a16:creationId xmlns:a16="http://schemas.microsoft.com/office/drawing/2014/main" id="{4642FAB5-10F5-41D1-A51B-1B95D3B7EEF0}"/>
              </a:ext>
            </a:extLst>
          </p:cNvPr>
          <p:cNvSpPr/>
          <p:nvPr/>
        </p:nvSpPr>
        <p:spPr>
          <a:xfrm>
            <a:off x="3423543" y="5341613"/>
            <a:ext cx="521440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특히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모서리가 둥근 직사각형 45">
            <a:extLst>
              <a:ext uri="{FF2B5EF4-FFF2-40B4-BE49-F238E27FC236}">
                <a16:creationId xmlns:a16="http://schemas.microsoft.com/office/drawing/2014/main" id="{F6ED768E-F88D-48F7-A59B-07CA38A8CD9A}"/>
              </a:ext>
            </a:extLst>
          </p:cNvPr>
          <p:cNvSpPr/>
          <p:nvPr/>
        </p:nvSpPr>
        <p:spPr>
          <a:xfrm>
            <a:off x="7183662" y="3730621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5</a:t>
            </a:r>
            <a:r>
              <a:rPr lang="ko-KR" altLang="en-US" sz="1200" dirty="0">
                <a:solidFill>
                  <a:srgbClr val="3DBCD2"/>
                </a:solidFill>
              </a:rPr>
              <a:t>월</a:t>
            </a:r>
          </a:p>
        </p:txBody>
      </p:sp>
      <p:sp>
        <p:nvSpPr>
          <p:cNvPr id="79" name="모서리가 둥근 직사각형 45">
            <a:extLst>
              <a:ext uri="{FF2B5EF4-FFF2-40B4-BE49-F238E27FC236}">
                <a16:creationId xmlns:a16="http://schemas.microsoft.com/office/drawing/2014/main" id="{C664C67C-88BA-4914-98B3-CEA9620FA490}"/>
              </a:ext>
            </a:extLst>
          </p:cNvPr>
          <p:cNvSpPr/>
          <p:nvPr/>
        </p:nvSpPr>
        <p:spPr>
          <a:xfrm>
            <a:off x="8906820" y="3732275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12</a:t>
            </a:r>
            <a:r>
              <a:rPr lang="ko-KR" altLang="en-US" sz="1200" dirty="0">
                <a:solidFill>
                  <a:srgbClr val="3DBCD2"/>
                </a:solidFill>
              </a:rPr>
              <a:t>월</a:t>
            </a:r>
          </a:p>
        </p:txBody>
      </p:sp>
      <p:sp>
        <p:nvSpPr>
          <p:cNvPr id="80" name="모서리가 둥근 직사각형 43">
            <a:extLst>
              <a:ext uri="{FF2B5EF4-FFF2-40B4-BE49-F238E27FC236}">
                <a16:creationId xmlns:a16="http://schemas.microsoft.com/office/drawing/2014/main" id="{52A26FEB-2C51-479C-9954-C84B93937A02}"/>
              </a:ext>
            </a:extLst>
          </p:cNvPr>
          <p:cNvSpPr>
            <a:spLocks/>
          </p:cNvSpPr>
          <p:nvPr/>
        </p:nvSpPr>
        <p:spPr>
          <a:xfrm>
            <a:off x="6096000" y="4552674"/>
            <a:ext cx="349237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봄</a:t>
            </a:r>
          </a:p>
        </p:txBody>
      </p:sp>
      <p:sp>
        <p:nvSpPr>
          <p:cNvPr id="81" name="모서리가 둥근 직사각형 42">
            <a:extLst>
              <a:ext uri="{FF2B5EF4-FFF2-40B4-BE49-F238E27FC236}">
                <a16:creationId xmlns:a16="http://schemas.microsoft.com/office/drawing/2014/main" id="{3B8EC3C9-784A-4A9E-A46E-3767961BA84F}"/>
              </a:ext>
            </a:extLst>
          </p:cNvPr>
          <p:cNvSpPr/>
          <p:nvPr/>
        </p:nvSpPr>
        <p:spPr>
          <a:xfrm>
            <a:off x="3441106" y="5747283"/>
            <a:ext cx="695465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하지만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1D0548-E0B3-415A-B88E-0DF41ECC5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24" y="2161958"/>
            <a:ext cx="3179713" cy="2244485"/>
          </a:xfrm>
          <a:prstGeom prst="rect">
            <a:avLst/>
          </a:prstGeom>
        </p:spPr>
      </p:pic>
      <p:sp>
        <p:nvSpPr>
          <p:cNvPr id="31" name="모서리가 둥근 직사각형 42">
            <a:extLst>
              <a:ext uri="{FF2B5EF4-FFF2-40B4-BE49-F238E27FC236}">
                <a16:creationId xmlns:a16="http://schemas.microsoft.com/office/drawing/2014/main" id="{961B78BF-C3AC-433F-B0FF-CE3653E1F49E}"/>
              </a:ext>
            </a:extLst>
          </p:cNvPr>
          <p:cNvSpPr/>
          <p:nvPr/>
        </p:nvSpPr>
        <p:spPr>
          <a:xfrm>
            <a:off x="6536177" y="4551051"/>
            <a:ext cx="1083823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9~11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월인</a:t>
            </a:r>
          </a:p>
        </p:txBody>
      </p:sp>
      <p:sp>
        <p:nvSpPr>
          <p:cNvPr id="32" name="모서리가 둥근 직사각형 43">
            <a:extLst>
              <a:ext uri="{FF2B5EF4-FFF2-40B4-BE49-F238E27FC236}">
                <a16:creationId xmlns:a16="http://schemas.microsoft.com/office/drawing/2014/main" id="{B075578A-9702-467D-A26A-C85CF358EFB8}"/>
              </a:ext>
            </a:extLst>
          </p:cNvPr>
          <p:cNvSpPr>
            <a:spLocks/>
          </p:cNvSpPr>
          <p:nvPr/>
        </p:nvSpPr>
        <p:spPr>
          <a:xfrm>
            <a:off x="7707854" y="4552674"/>
            <a:ext cx="597806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FF0000"/>
                </a:solidFill>
              </a:rPr>
              <a:t>가을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67C4BE1E-E018-4F69-8540-08477CF04318}"/>
              </a:ext>
            </a:extLst>
          </p:cNvPr>
          <p:cNvSpPr>
            <a:spLocks/>
          </p:cNvSpPr>
          <p:nvPr/>
        </p:nvSpPr>
        <p:spPr>
          <a:xfrm>
            <a:off x="4575538" y="4944759"/>
            <a:ext cx="510268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여름</a:t>
            </a:r>
          </a:p>
        </p:txBody>
      </p:sp>
      <p:sp>
        <p:nvSpPr>
          <p:cNvPr id="36" name="모서리가 둥근 직사각형 42">
            <a:extLst>
              <a:ext uri="{FF2B5EF4-FFF2-40B4-BE49-F238E27FC236}">
                <a16:creationId xmlns:a16="http://schemas.microsoft.com/office/drawing/2014/main" id="{D3E33ED5-65DA-4265-81E4-37F88764283B}"/>
              </a:ext>
            </a:extLst>
          </p:cNvPr>
          <p:cNvSpPr/>
          <p:nvPr/>
        </p:nvSpPr>
        <p:spPr>
          <a:xfrm>
            <a:off x="5186795" y="4933413"/>
            <a:ext cx="1258442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 날씨가 추운</a:t>
            </a:r>
          </a:p>
        </p:txBody>
      </p:sp>
      <p:sp>
        <p:nvSpPr>
          <p:cNvPr id="39" name="모서리가 둥근 직사각형 43">
            <a:extLst>
              <a:ext uri="{FF2B5EF4-FFF2-40B4-BE49-F238E27FC236}">
                <a16:creationId xmlns:a16="http://schemas.microsoft.com/office/drawing/2014/main" id="{0BFEA419-A2D5-4231-9E10-57761F8C9E3B}"/>
              </a:ext>
            </a:extLst>
          </p:cNvPr>
          <p:cNvSpPr>
            <a:spLocks/>
          </p:cNvSpPr>
          <p:nvPr/>
        </p:nvSpPr>
        <p:spPr>
          <a:xfrm>
            <a:off x="6545098" y="4944759"/>
            <a:ext cx="597806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겨울</a:t>
            </a:r>
          </a:p>
        </p:txBody>
      </p:sp>
      <p:sp>
        <p:nvSpPr>
          <p:cNvPr id="40" name="모서리가 둥근 직사각형 42">
            <a:extLst>
              <a:ext uri="{FF2B5EF4-FFF2-40B4-BE49-F238E27FC236}">
                <a16:creationId xmlns:a16="http://schemas.microsoft.com/office/drawing/2014/main" id="{1CDF7DB3-C999-44A5-A12F-B8B490C580F1}"/>
              </a:ext>
            </a:extLst>
          </p:cNvPr>
          <p:cNvSpPr/>
          <p:nvPr/>
        </p:nvSpPr>
        <p:spPr>
          <a:xfrm>
            <a:off x="7242765" y="4942905"/>
            <a:ext cx="3509856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에는 평균 입장객 수가 적은 것을 알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모서리가 둥근 직사각형 43">
            <a:extLst>
              <a:ext uri="{FF2B5EF4-FFF2-40B4-BE49-F238E27FC236}">
                <a16:creationId xmlns:a16="http://schemas.microsoft.com/office/drawing/2014/main" id="{31427ECA-83DE-4110-9DBE-FD7F4A52C2F7}"/>
              </a:ext>
            </a:extLst>
          </p:cNvPr>
          <p:cNvSpPr>
            <a:spLocks/>
          </p:cNvSpPr>
          <p:nvPr/>
        </p:nvSpPr>
        <p:spPr>
          <a:xfrm>
            <a:off x="4044315" y="5343953"/>
            <a:ext cx="510268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5</a:t>
            </a:r>
            <a:r>
              <a:rPr lang="ko-KR" altLang="en-US" sz="1200" dirty="0">
                <a:solidFill>
                  <a:srgbClr val="FF0000"/>
                </a:solidFill>
              </a:rPr>
              <a:t>월</a:t>
            </a:r>
          </a:p>
        </p:txBody>
      </p:sp>
      <p:sp>
        <p:nvSpPr>
          <p:cNvPr id="42" name="모서리가 둥근 직사각형 42">
            <a:extLst>
              <a:ext uri="{FF2B5EF4-FFF2-40B4-BE49-F238E27FC236}">
                <a16:creationId xmlns:a16="http://schemas.microsoft.com/office/drawing/2014/main" id="{D40C5806-F969-4A7D-AEB8-1B6C269BE512}"/>
              </a:ext>
            </a:extLst>
          </p:cNvPr>
          <p:cNvSpPr/>
          <p:nvPr/>
        </p:nvSpPr>
        <p:spPr>
          <a:xfrm>
            <a:off x="4653915" y="5346663"/>
            <a:ext cx="6098706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에는 어린이날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어버이날 등이 있어 평균 입장객 수가 가장 많은 달이다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모서리가 둥근 직사각형 43">
            <a:extLst>
              <a:ext uri="{FF2B5EF4-FFF2-40B4-BE49-F238E27FC236}">
                <a16:creationId xmlns:a16="http://schemas.microsoft.com/office/drawing/2014/main" id="{92B5104C-79DE-41B8-85E4-AEE08D4A84E4}"/>
              </a:ext>
            </a:extLst>
          </p:cNvPr>
          <p:cNvSpPr>
            <a:spLocks/>
          </p:cNvSpPr>
          <p:nvPr/>
        </p:nvSpPr>
        <p:spPr>
          <a:xfrm>
            <a:off x="4253466" y="5752988"/>
            <a:ext cx="631898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rgbClr val="FF0000"/>
                </a:solidFill>
              </a:rPr>
              <a:t>12</a:t>
            </a:r>
            <a:r>
              <a:rPr lang="ko-KR" altLang="en-US" sz="1200" dirty="0">
                <a:solidFill>
                  <a:srgbClr val="FF0000"/>
                </a:solidFill>
              </a:rPr>
              <a:t>월</a:t>
            </a:r>
          </a:p>
        </p:txBody>
      </p:sp>
      <p:sp>
        <p:nvSpPr>
          <p:cNvPr id="44" name="모서리가 둥근 직사각형 42">
            <a:extLst>
              <a:ext uri="{FF2B5EF4-FFF2-40B4-BE49-F238E27FC236}">
                <a16:creationId xmlns:a16="http://schemas.microsoft.com/office/drawing/2014/main" id="{365F5798-6881-4F9D-B6BE-600BDD34B45F}"/>
              </a:ext>
            </a:extLst>
          </p:cNvPr>
          <p:cNvSpPr/>
          <p:nvPr/>
        </p:nvSpPr>
        <p:spPr>
          <a:xfrm>
            <a:off x="5006078" y="5753790"/>
            <a:ext cx="5746543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에는 크리스마스가 있긴 하지만 평균 입장객 수가 매우 낮다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7E6D1F0-7AF0-4E34-8260-ADDE4AC975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58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9B067D-A408-40DC-91B9-4F4FB06F2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633"/>
            <a:ext cx="12192000" cy="66069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p.12 </a:t>
            </a:r>
            <a:r>
              <a:rPr lang="ko-KR" altLang="en-US" dirty="0">
                <a:solidFill>
                  <a:schemeClr val="tx1"/>
                </a:solidFill>
              </a:rPr>
              <a:t>문제 해결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CEFCE0-95E9-4BE4-8EBC-216AE8AE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9DA899-D37C-441F-B5EC-1BD782C2D96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대여횟수가 높을수록 대여소에 남아 있는 </a:t>
            </a:r>
            <a:r>
              <a:rPr lang="ko-KR" altLang="en-US" sz="1200" dirty="0" err="1">
                <a:latin typeface="+mn-ea"/>
              </a:rPr>
              <a:t>따릉이가</a:t>
            </a:r>
            <a:r>
              <a:rPr lang="ko-KR" altLang="en-US" sz="1200" dirty="0">
                <a:latin typeface="+mn-ea"/>
              </a:rPr>
              <a:t> 없을 확률이 높아요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9848A-8877-48AD-8B47-05E8E50FE1EF}"/>
              </a:ext>
            </a:extLst>
          </p:cNvPr>
          <p:cNvSpPr txBox="1"/>
          <p:nvPr/>
        </p:nvSpPr>
        <p:spPr>
          <a:xfrm>
            <a:off x="2557999" y="894139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의미 해석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2A97-AAE5-481A-B12A-CC1BF740352B}"/>
              </a:ext>
            </a:extLst>
          </p:cNvPr>
          <p:cNvSpPr txBox="1"/>
          <p:nvPr/>
        </p:nvSpPr>
        <p:spPr>
          <a:xfrm>
            <a:off x="2557999" y="1330882"/>
            <a:ext cx="8981041" cy="561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400" dirty="0"/>
              <a:t>지금까지 </a:t>
            </a:r>
            <a:r>
              <a:rPr lang="ko-KR" altLang="en-US" sz="1400" dirty="0" err="1"/>
              <a:t>요일별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날씨별</a:t>
            </a:r>
            <a:r>
              <a:rPr lang="en-US" altLang="ko-KR" sz="1400" dirty="0"/>
              <a:t>, </a:t>
            </a:r>
            <a:r>
              <a:rPr lang="ko-KR" altLang="en-US" sz="1400" dirty="0"/>
              <a:t>월별로 입장객 수가 어떻게 변화하는지 분석해 보았습니다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14000"/>
              </a:lnSpc>
            </a:pPr>
            <a:r>
              <a:rPr lang="ko-KR" altLang="en-US" sz="1400" dirty="0"/>
              <a:t>분석한 결과를 해석하여 요약해봅시다</a:t>
            </a:r>
            <a:r>
              <a:rPr lang="en-US" altLang="ko-KR" sz="1400" dirty="0"/>
              <a:t>.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E81406D-A84C-4106-85F2-00E20485A818}"/>
              </a:ext>
            </a:extLst>
          </p:cNvPr>
          <p:cNvSpPr/>
          <p:nvPr/>
        </p:nvSpPr>
        <p:spPr>
          <a:xfrm>
            <a:off x="2592757" y="1968271"/>
            <a:ext cx="8571632" cy="4158830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F55820E-5D9D-43D1-92F9-B5453C49CFF3}"/>
              </a:ext>
            </a:extLst>
          </p:cNvPr>
          <p:cNvSpPr/>
          <p:nvPr/>
        </p:nvSpPr>
        <p:spPr>
          <a:xfrm>
            <a:off x="2810145" y="2131839"/>
            <a:ext cx="2528210" cy="3845874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E06ABF-ECAD-4383-A69C-017AAF689AF3}"/>
              </a:ext>
            </a:extLst>
          </p:cNvPr>
          <p:cNvSpPr/>
          <p:nvPr/>
        </p:nvSpPr>
        <p:spPr>
          <a:xfrm>
            <a:off x="3039016" y="2463594"/>
            <a:ext cx="2066644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요일별</a:t>
            </a:r>
            <a:r>
              <a:rPr lang="ko-KR" altLang="en-US" sz="1600" dirty="0">
                <a:solidFill>
                  <a:schemeClr val="tx1"/>
                </a:solidFill>
              </a:rPr>
              <a:t> 입장객 수</a:t>
            </a:r>
          </a:p>
        </p:txBody>
      </p:sp>
      <p:sp>
        <p:nvSpPr>
          <p:cNvPr id="20" name="모서리가 둥근 직사각형 40">
            <a:extLst>
              <a:ext uri="{FF2B5EF4-FFF2-40B4-BE49-F238E27FC236}">
                <a16:creationId xmlns:a16="http://schemas.microsoft.com/office/drawing/2014/main" id="{0ECC2220-8ABE-4EF3-8DC4-A403F174A667}"/>
              </a:ext>
            </a:extLst>
          </p:cNvPr>
          <p:cNvSpPr>
            <a:spLocks/>
          </p:cNvSpPr>
          <p:nvPr/>
        </p:nvSpPr>
        <p:spPr>
          <a:xfrm>
            <a:off x="3228785" y="5388949"/>
            <a:ext cx="1698456" cy="429761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주말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52024D9-0CA8-4853-A8DF-99A0783F7903}"/>
              </a:ext>
            </a:extLst>
          </p:cNvPr>
          <p:cNvSpPr/>
          <p:nvPr/>
        </p:nvSpPr>
        <p:spPr>
          <a:xfrm>
            <a:off x="5563269" y="2126591"/>
            <a:ext cx="2528210" cy="3845874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FC9FA6-D0B5-4A1C-AE6C-46FD0D7E9381}"/>
              </a:ext>
            </a:extLst>
          </p:cNvPr>
          <p:cNvSpPr/>
          <p:nvPr/>
        </p:nvSpPr>
        <p:spPr>
          <a:xfrm>
            <a:off x="5794052" y="2460626"/>
            <a:ext cx="2066644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날씨별</a:t>
            </a:r>
            <a:r>
              <a:rPr lang="ko-KR" altLang="en-US" sz="1600" dirty="0">
                <a:solidFill>
                  <a:schemeClr val="tx1"/>
                </a:solidFill>
              </a:rPr>
              <a:t> 입장객 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5FFC9F-4E80-4B8D-9A3D-CB944EB47213}"/>
              </a:ext>
            </a:extLst>
          </p:cNvPr>
          <p:cNvSpPr txBox="1"/>
          <p:nvPr/>
        </p:nvSpPr>
        <p:spPr>
          <a:xfrm>
            <a:off x="5806011" y="2801269"/>
            <a:ext cx="2145124" cy="567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14000"/>
              </a:lnSpc>
              <a:defRPr sz="1100"/>
            </a:lvl1pPr>
          </a:lstStyle>
          <a:p>
            <a:r>
              <a:rPr lang="ko-KR" altLang="en-US" dirty="0"/>
              <a:t>어떤 날씨에 입장객 수가</a:t>
            </a:r>
            <a:endParaRPr lang="en-US" altLang="ko-KR" dirty="0"/>
          </a:p>
          <a:p>
            <a:r>
              <a:rPr lang="ko-KR" altLang="en-US" dirty="0"/>
              <a:t>가장 많았나요</a:t>
            </a:r>
            <a:r>
              <a:rPr lang="en-US" altLang="ko-KR" dirty="0"/>
              <a:t>?.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0FF100E-B990-40C9-AB80-95B11A7475E4}"/>
              </a:ext>
            </a:extLst>
          </p:cNvPr>
          <p:cNvSpPr/>
          <p:nvPr/>
        </p:nvSpPr>
        <p:spPr>
          <a:xfrm>
            <a:off x="8322706" y="2126591"/>
            <a:ext cx="2528210" cy="3845874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517375-F01A-4846-841E-0F3D44390076}"/>
              </a:ext>
            </a:extLst>
          </p:cNvPr>
          <p:cNvSpPr/>
          <p:nvPr/>
        </p:nvSpPr>
        <p:spPr>
          <a:xfrm>
            <a:off x="8553489" y="2460626"/>
            <a:ext cx="2066644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월별 입장객 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70BFD0-F9B6-4A38-B204-FFFD67D71B69}"/>
              </a:ext>
            </a:extLst>
          </p:cNvPr>
          <p:cNvSpPr txBox="1"/>
          <p:nvPr/>
        </p:nvSpPr>
        <p:spPr>
          <a:xfrm>
            <a:off x="8668439" y="2806960"/>
            <a:ext cx="1949573" cy="460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14000"/>
              </a:lnSpc>
              <a:defRPr sz="1100"/>
            </a:lvl1pPr>
          </a:lstStyle>
          <a:p>
            <a:r>
              <a:rPr lang="ko-KR" altLang="en-US" dirty="0"/>
              <a:t>몇 월에 평균적으로</a:t>
            </a:r>
            <a:endParaRPr lang="en-US" altLang="ko-KR" dirty="0"/>
          </a:p>
          <a:p>
            <a:r>
              <a:rPr lang="ko-KR" altLang="en-US" dirty="0"/>
              <a:t>입장객 수가 가장 많았나요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3" name="모서리가 둥근 직사각형 40">
            <a:extLst>
              <a:ext uri="{FF2B5EF4-FFF2-40B4-BE49-F238E27FC236}">
                <a16:creationId xmlns:a16="http://schemas.microsoft.com/office/drawing/2014/main" id="{40F7F848-3F9B-4F77-99C9-5828AA1D074A}"/>
              </a:ext>
            </a:extLst>
          </p:cNvPr>
          <p:cNvSpPr>
            <a:spLocks/>
          </p:cNvSpPr>
          <p:nvPr/>
        </p:nvSpPr>
        <p:spPr>
          <a:xfrm>
            <a:off x="5981302" y="5388949"/>
            <a:ext cx="1698456" cy="429761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맑음</a:t>
            </a:r>
          </a:p>
        </p:txBody>
      </p:sp>
      <p:sp>
        <p:nvSpPr>
          <p:cNvPr id="24" name="모서리가 둥근 직사각형 40">
            <a:extLst>
              <a:ext uri="{FF2B5EF4-FFF2-40B4-BE49-F238E27FC236}">
                <a16:creationId xmlns:a16="http://schemas.microsoft.com/office/drawing/2014/main" id="{A29B21AC-88A5-489C-A2C3-09E08A5202EE}"/>
              </a:ext>
            </a:extLst>
          </p:cNvPr>
          <p:cNvSpPr>
            <a:spLocks/>
          </p:cNvSpPr>
          <p:nvPr/>
        </p:nvSpPr>
        <p:spPr>
          <a:xfrm>
            <a:off x="8737583" y="5388949"/>
            <a:ext cx="1698456" cy="429761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EB398-6BFB-4283-998C-9AFF8DABCDD3}"/>
              </a:ext>
            </a:extLst>
          </p:cNvPr>
          <p:cNvSpPr txBox="1"/>
          <p:nvPr/>
        </p:nvSpPr>
        <p:spPr>
          <a:xfrm>
            <a:off x="3238615" y="2806960"/>
            <a:ext cx="1667443" cy="460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1100" dirty="0"/>
              <a:t>평일과 주말 중 언제 </a:t>
            </a:r>
            <a:endParaRPr lang="en-US" altLang="ko-KR" sz="1100" dirty="0"/>
          </a:p>
          <a:p>
            <a:pPr algn="ctr">
              <a:lnSpc>
                <a:spcPct val="114000"/>
              </a:lnSpc>
            </a:pPr>
            <a:r>
              <a:rPr lang="ko-KR" altLang="en-US" sz="1100" dirty="0"/>
              <a:t>입장객 수가 더 많나요</a:t>
            </a:r>
            <a:r>
              <a:rPr lang="en-US" altLang="ko-KR" sz="1100" dirty="0"/>
              <a:t>?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FA2907F-9734-43A7-9675-17481243D8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270" y="3427825"/>
            <a:ext cx="1556135" cy="171528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3449564-8976-45C7-B7FC-6EE8DF4BED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852" y="3369778"/>
            <a:ext cx="2347933" cy="186453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A833C3C-D80A-4C8E-8A12-C385F4EC2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305" y="3431400"/>
            <a:ext cx="2294932" cy="170813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493A2EF-C4C8-449E-9E47-F1417A4CE7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382" y="1870059"/>
            <a:ext cx="4667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517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9B067D-A408-40DC-91B9-4F4FB06F2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633"/>
            <a:ext cx="12192000" cy="66069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p.12 </a:t>
            </a:r>
            <a:r>
              <a:rPr lang="ko-KR" altLang="en-US" dirty="0">
                <a:solidFill>
                  <a:schemeClr val="tx1"/>
                </a:solidFill>
              </a:rPr>
              <a:t>문제 해결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CEFCE0-95E9-4BE4-8EBC-216AE8AE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9DA899-D37C-441F-B5EC-1BD782C2D96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대여횟수가 높을수록 대여소에 남아 있는 </a:t>
            </a:r>
            <a:r>
              <a:rPr lang="ko-KR" altLang="en-US" sz="1200" dirty="0" err="1">
                <a:latin typeface="+mn-ea"/>
              </a:rPr>
              <a:t>따릉이가</a:t>
            </a:r>
            <a:r>
              <a:rPr lang="ko-KR" altLang="en-US" sz="1200" dirty="0">
                <a:latin typeface="+mn-ea"/>
              </a:rPr>
              <a:t> 없을 확률이 높아요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9848A-8877-48AD-8B47-05E8E50FE1EF}"/>
              </a:ext>
            </a:extLst>
          </p:cNvPr>
          <p:cNvSpPr txBox="1"/>
          <p:nvPr/>
        </p:nvSpPr>
        <p:spPr>
          <a:xfrm>
            <a:off x="2557999" y="894139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2A97-AAE5-481A-B12A-CC1BF740352B}"/>
              </a:ext>
            </a:extLst>
          </p:cNvPr>
          <p:cNvSpPr txBox="1"/>
          <p:nvPr/>
        </p:nvSpPr>
        <p:spPr>
          <a:xfrm>
            <a:off x="2557999" y="1374427"/>
            <a:ext cx="8981041" cy="561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400" dirty="0"/>
              <a:t>해석한 데이터 분석 결과를 바탕으로 다음과 같은 예측을 진행해 봅시다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날씨가 흐린 여름 평일에 방문하면 편하게 관람할 수 있을까</a:t>
            </a:r>
            <a:r>
              <a:rPr lang="en-US" altLang="ko-KR" sz="1400" dirty="0"/>
              <a:t>?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E81406D-A84C-4106-85F2-00E20485A818}"/>
              </a:ext>
            </a:extLst>
          </p:cNvPr>
          <p:cNvSpPr/>
          <p:nvPr/>
        </p:nvSpPr>
        <p:spPr>
          <a:xfrm>
            <a:off x="2592757" y="1968271"/>
            <a:ext cx="8571632" cy="4158830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F55820E-5D9D-43D1-92F9-B5453C49CFF3}"/>
              </a:ext>
            </a:extLst>
          </p:cNvPr>
          <p:cNvSpPr/>
          <p:nvPr/>
        </p:nvSpPr>
        <p:spPr>
          <a:xfrm>
            <a:off x="2810144" y="2131839"/>
            <a:ext cx="8354245" cy="4027798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40">
            <a:extLst>
              <a:ext uri="{FF2B5EF4-FFF2-40B4-BE49-F238E27FC236}">
                <a16:creationId xmlns:a16="http://schemas.microsoft.com/office/drawing/2014/main" id="{5CECAA21-76E9-4F17-B1CD-BBD5467A3F8F}"/>
              </a:ext>
            </a:extLst>
          </p:cNvPr>
          <p:cNvSpPr>
            <a:spLocks/>
          </p:cNvSpPr>
          <p:nvPr/>
        </p:nvSpPr>
        <p:spPr>
          <a:xfrm>
            <a:off x="3736600" y="4364781"/>
            <a:ext cx="1194221" cy="3453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편하다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678635A-B097-49B8-98FA-87C88A44745D}"/>
              </a:ext>
            </a:extLst>
          </p:cNvPr>
          <p:cNvSpPr/>
          <p:nvPr/>
        </p:nvSpPr>
        <p:spPr>
          <a:xfrm>
            <a:off x="3522751" y="2379166"/>
            <a:ext cx="1602378" cy="1910972"/>
          </a:xfrm>
          <a:prstGeom prst="round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흐린 날씨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9" name="모서리가 둥근 직사각형 40">
            <a:extLst>
              <a:ext uri="{FF2B5EF4-FFF2-40B4-BE49-F238E27FC236}">
                <a16:creationId xmlns:a16="http://schemas.microsoft.com/office/drawing/2014/main" id="{E1AF749F-1B58-436E-A2DA-8BBC7AABC54A}"/>
              </a:ext>
            </a:extLst>
          </p:cNvPr>
          <p:cNvSpPr>
            <a:spLocks/>
          </p:cNvSpPr>
          <p:nvPr/>
        </p:nvSpPr>
        <p:spPr>
          <a:xfrm>
            <a:off x="6290700" y="4360261"/>
            <a:ext cx="1194221" cy="3453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편하다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CF4AA75-EF98-4BCD-AD70-BD66CA570D4C}"/>
              </a:ext>
            </a:extLst>
          </p:cNvPr>
          <p:cNvSpPr/>
          <p:nvPr/>
        </p:nvSpPr>
        <p:spPr>
          <a:xfrm>
            <a:off x="6109315" y="2374646"/>
            <a:ext cx="1602378" cy="1910972"/>
          </a:xfrm>
          <a:prstGeom prst="round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여름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40">
            <a:extLst>
              <a:ext uri="{FF2B5EF4-FFF2-40B4-BE49-F238E27FC236}">
                <a16:creationId xmlns:a16="http://schemas.microsoft.com/office/drawing/2014/main" id="{EE2EB92F-D924-4EE9-8257-5FBB1A684CA8}"/>
              </a:ext>
            </a:extLst>
          </p:cNvPr>
          <p:cNvSpPr>
            <a:spLocks/>
          </p:cNvSpPr>
          <p:nvPr/>
        </p:nvSpPr>
        <p:spPr>
          <a:xfrm>
            <a:off x="8909014" y="4360261"/>
            <a:ext cx="1194221" cy="3453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편하다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0799B6F-F10F-4779-889C-FA3C07673507}"/>
              </a:ext>
            </a:extLst>
          </p:cNvPr>
          <p:cNvSpPr/>
          <p:nvPr/>
        </p:nvSpPr>
        <p:spPr>
          <a:xfrm>
            <a:off x="8695879" y="2374646"/>
            <a:ext cx="1602378" cy="1910972"/>
          </a:xfrm>
          <a:prstGeom prst="round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평일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8A72C-FFCE-4EE4-B251-5E9CD4800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806" y="3181845"/>
            <a:ext cx="1042498" cy="8009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5882ED-6D27-4550-8CE2-4D3C01994383}"/>
              </a:ext>
            </a:extLst>
          </p:cNvPr>
          <p:cNvSpPr txBox="1"/>
          <p:nvPr/>
        </p:nvSpPr>
        <p:spPr>
          <a:xfrm>
            <a:off x="10399857" y="728096"/>
            <a:ext cx="1188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1017625264</a:t>
            </a:r>
          </a:p>
          <a:p>
            <a:r>
              <a:rPr lang="en-US" altLang="ko-KR" sz="1200" dirty="0"/>
              <a:t>1309651171</a:t>
            </a:r>
          </a:p>
          <a:p>
            <a:r>
              <a:rPr lang="en-US" altLang="ko-KR" sz="1200" dirty="0"/>
              <a:t>1211848468</a:t>
            </a:r>
            <a:endParaRPr lang="ko-KR" altLang="en-US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448514-AC99-43BD-816B-6BA38E981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1" y="3189085"/>
            <a:ext cx="1152766" cy="7256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76C86D-8513-4CF7-9A8B-1C35316C33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636" y="3093065"/>
            <a:ext cx="1042975" cy="8656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모서리가 둥근 직사각형 40">
            <a:extLst>
              <a:ext uri="{FF2B5EF4-FFF2-40B4-BE49-F238E27FC236}">
                <a16:creationId xmlns:a16="http://schemas.microsoft.com/office/drawing/2014/main" id="{E6A19768-C1BC-4CEB-A82F-FE149CA01B04}"/>
              </a:ext>
            </a:extLst>
          </p:cNvPr>
          <p:cNvSpPr>
            <a:spLocks/>
          </p:cNvSpPr>
          <p:nvPr/>
        </p:nvSpPr>
        <p:spPr>
          <a:xfrm>
            <a:off x="3736600" y="4698991"/>
            <a:ext cx="1194221" cy="3453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불편하다</a:t>
            </a:r>
          </a:p>
        </p:txBody>
      </p:sp>
      <p:sp>
        <p:nvSpPr>
          <p:cNvPr id="36" name="모서리가 둥근 직사각형 40">
            <a:extLst>
              <a:ext uri="{FF2B5EF4-FFF2-40B4-BE49-F238E27FC236}">
                <a16:creationId xmlns:a16="http://schemas.microsoft.com/office/drawing/2014/main" id="{8319FF17-0A67-4DED-AFEF-DC1099156326}"/>
              </a:ext>
            </a:extLst>
          </p:cNvPr>
          <p:cNvSpPr>
            <a:spLocks/>
          </p:cNvSpPr>
          <p:nvPr/>
        </p:nvSpPr>
        <p:spPr>
          <a:xfrm>
            <a:off x="6290700" y="4694471"/>
            <a:ext cx="1194221" cy="3453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불편하다</a:t>
            </a:r>
          </a:p>
        </p:txBody>
      </p:sp>
      <p:sp>
        <p:nvSpPr>
          <p:cNvPr id="37" name="모서리가 둥근 직사각형 40">
            <a:extLst>
              <a:ext uri="{FF2B5EF4-FFF2-40B4-BE49-F238E27FC236}">
                <a16:creationId xmlns:a16="http://schemas.microsoft.com/office/drawing/2014/main" id="{BC4E5A7B-116B-4C4D-AB33-91DC6E4F41A5}"/>
              </a:ext>
            </a:extLst>
          </p:cNvPr>
          <p:cNvSpPr>
            <a:spLocks/>
          </p:cNvSpPr>
          <p:nvPr/>
        </p:nvSpPr>
        <p:spPr>
          <a:xfrm>
            <a:off x="8909014" y="4694471"/>
            <a:ext cx="1194221" cy="3453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불편하다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A3C7AB-EDCE-4D34-B815-6896519C9E8D}"/>
              </a:ext>
            </a:extLst>
          </p:cNvPr>
          <p:cNvSpPr txBox="1"/>
          <p:nvPr/>
        </p:nvSpPr>
        <p:spPr>
          <a:xfrm>
            <a:off x="3079644" y="4746759"/>
            <a:ext cx="6569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934465-44F4-4626-BFE6-0071A48E1C97}"/>
              </a:ext>
            </a:extLst>
          </p:cNvPr>
          <p:cNvSpPr txBox="1"/>
          <p:nvPr/>
        </p:nvSpPr>
        <p:spPr>
          <a:xfrm>
            <a:off x="5633744" y="4410507"/>
            <a:ext cx="6569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A04E14-D877-4E91-8E5E-05C91071C3DA}"/>
              </a:ext>
            </a:extLst>
          </p:cNvPr>
          <p:cNvSpPr txBox="1"/>
          <p:nvPr/>
        </p:nvSpPr>
        <p:spPr>
          <a:xfrm>
            <a:off x="8252058" y="4401467"/>
            <a:ext cx="6569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모서리가 둥근 직사각형 44">
            <a:extLst>
              <a:ext uri="{FF2B5EF4-FFF2-40B4-BE49-F238E27FC236}">
                <a16:creationId xmlns:a16="http://schemas.microsoft.com/office/drawing/2014/main" id="{F7F34AE0-C61B-4335-BFA6-67C3FD9CB250}"/>
              </a:ext>
            </a:extLst>
          </p:cNvPr>
          <p:cNvSpPr/>
          <p:nvPr/>
        </p:nvSpPr>
        <p:spPr>
          <a:xfrm>
            <a:off x="3236768" y="5311500"/>
            <a:ext cx="7469391" cy="730926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0">
            <a:extLst>
              <a:ext uri="{FF2B5EF4-FFF2-40B4-BE49-F238E27FC236}">
                <a16:creationId xmlns:a16="http://schemas.microsoft.com/office/drawing/2014/main" id="{36C1554B-7520-452E-A055-28C86866CDEC}"/>
              </a:ext>
            </a:extLst>
          </p:cNvPr>
          <p:cNvSpPr>
            <a:spLocks/>
          </p:cNvSpPr>
          <p:nvPr/>
        </p:nvSpPr>
        <p:spPr>
          <a:xfrm>
            <a:off x="3363221" y="5415782"/>
            <a:ext cx="835400" cy="518291"/>
          </a:xfrm>
          <a:prstGeom prst="roundRect">
            <a:avLst>
              <a:gd name="adj" fmla="val 10633"/>
            </a:avLst>
          </a:prstGeom>
          <a:solidFill>
            <a:schemeClr val="bg1"/>
          </a:solidFill>
          <a:ln w="3175">
            <a:solidFill>
              <a:srgbClr val="3DBCD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결론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A67BA5-A2A9-4C2A-B7F3-1A12E5AE4A68}"/>
              </a:ext>
            </a:extLst>
          </p:cNvPr>
          <p:cNvSpPr txBox="1"/>
          <p:nvPr/>
        </p:nvSpPr>
        <p:spPr>
          <a:xfrm>
            <a:off x="4274637" y="5425309"/>
            <a:ext cx="627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날씨가 흐릴 때도 입장객 수가 많아 불편할 수 있지만 여름과 평일에는 평균적으로 입장객 수가 적기 때문에</a:t>
            </a:r>
            <a:r>
              <a:rPr lang="en-US" altLang="ko-KR" sz="1400" dirty="0"/>
              <a:t> </a:t>
            </a:r>
            <a:r>
              <a:rPr lang="ko-KR" altLang="en-US" sz="1400" dirty="0"/>
              <a:t>편하게 관람할 수 있다고 예측해볼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4EDBE92-675B-47F7-A793-7303C0A378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382" y="1870059"/>
            <a:ext cx="4667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107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Project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714220" y="2206133"/>
            <a:ext cx="5123494" cy="2959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애플리케이션은 다른 말로 </a:t>
            </a:r>
            <a:r>
              <a:rPr lang="en-US" altLang="ko-KR" sz="1400" dirty="0"/>
              <a:t>‘</a:t>
            </a:r>
            <a:r>
              <a:rPr lang="ko-KR" altLang="en-US" sz="1400" dirty="0"/>
              <a:t>앱</a:t>
            </a:r>
            <a:r>
              <a:rPr lang="en-US" altLang="ko-KR" sz="1400" dirty="0"/>
              <a:t>’</a:t>
            </a:r>
            <a:r>
              <a:rPr lang="ko-KR" altLang="en-US" sz="1400" dirty="0"/>
              <a:t>이라고도 부르는 컴퓨터</a:t>
            </a:r>
            <a:r>
              <a:rPr lang="en-US" altLang="ko-KR" sz="1400" dirty="0"/>
              <a:t>, </a:t>
            </a:r>
            <a:r>
              <a:rPr lang="ko-KR" altLang="en-US" sz="1400" dirty="0"/>
              <a:t>스마트폰</a:t>
            </a:r>
            <a:r>
              <a:rPr lang="en-US" altLang="ko-KR" sz="1400" dirty="0"/>
              <a:t> </a:t>
            </a:r>
            <a:r>
              <a:rPr lang="ko-KR" altLang="en-US" sz="1400" dirty="0"/>
              <a:t>등 다양한 전자기기에서 사용되는 프로그램을 말합니다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여러분이 자주 사용하는 메신저</a:t>
            </a:r>
            <a:r>
              <a:rPr lang="en-US" altLang="ko-KR" sz="1400" dirty="0"/>
              <a:t>, </a:t>
            </a:r>
            <a:r>
              <a:rPr lang="ko-KR" altLang="en-US" sz="1400" dirty="0"/>
              <a:t>유튜브</a:t>
            </a:r>
            <a:r>
              <a:rPr lang="en-US" altLang="ko-KR" sz="1400" dirty="0"/>
              <a:t>, </a:t>
            </a:r>
            <a:r>
              <a:rPr lang="ko-KR" altLang="en-US" sz="1400" dirty="0"/>
              <a:t>게임</a:t>
            </a:r>
            <a:r>
              <a:rPr lang="en-US" altLang="ko-KR" sz="1400" dirty="0"/>
              <a:t> </a:t>
            </a:r>
            <a:r>
              <a:rPr lang="ko-KR" altLang="en-US" sz="1400" dirty="0"/>
              <a:t>등도 앱이라고 할 수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이번 프로젝트에서는 애플</a:t>
            </a:r>
            <a:r>
              <a:rPr lang="en-US" altLang="ko-KR" sz="1400" dirty="0"/>
              <a:t>(Apple Inc.)</a:t>
            </a:r>
            <a:r>
              <a:rPr lang="ko-KR" altLang="en-US" sz="1400" dirty="0"/>
              <a:t>사에서 만들고 있는 아이폰</a:t>
            </a:r>
            <a:r>
              <a:rPr lang="en-US" altLang="ko-KR" sz="1400" dirty="0"/>
              <a:t>(iPhone)</a:t>
            </a:r>
            <a:r>
              <a:rPr lang="ko-KR" altLang="en-US" sz="1400" dirty="0"/>
              <a:t>의 </a:t>
            </a:r>
            <a:r>
              <a:rPr lang="en-US" altLang="ko-KR" sz="1400" dirty="0"/>
              <a:t>‘</a:t>
            </a:r>
            <a:r>
              <a:rPr lang="ko-KR" altLang="en-US" sz="1400" dirty="0"/>
              <a:t>앱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</a:t>
            </a:r>
            <a:r>
              <a:rPr lang="en-US" altLang="ko-KR" sz="1400" dirty="0"/>
              <a:t>’</a:t>
            </a:r>
            <a:r>
              <a:rPr lang="ko-KR" altLang="en-US" sz="1400" dirty="0"/>
              <a:t>를 사용하여 다양한 관점에서 분석해봅시다</a:t>
            </a:r>
            <a:r>
              <a:rPr lang="en-US" altLang="ko-KR" sz="1400" dirty="0"/>
              <a:t>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9" y="84889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애플리케이션 </a:t>
            </a:r>
            <a:r>
              <a:rPr lang="en-US" altLang="ko-KR" b="1" dirty="0"/>
              <a:t>(Application Software)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B7572B-8D4F-4DEE-90FD-55B242078F40}"/>
              </a:ext>
            </a:extLst>
          </p:cNvPr>
          <p:cNvSpPr/>
          <p:nvPr/>
        </p:nvSpPr>
        <p:spPr>
          <a:xfrm>
            <a:off x="7520589" y="848898"/>
            <a:ext cx="2165955" cy="725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애플리케이션이란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F6DEA7-DCC7-4C1B-8777-CB05ECC7887C}"/>
              </a:ext>
            </a:extLst>
          </p:cNvPr>
          <p:cNvSpPr txBox="1"/>
          <p:nvPr/>
        </p:nvSpPr>
        <p:spPr>
          <a:xfrm>
            <a:off x="10312376" y="655636"/>
            <a:ext cx="1451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797215093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C255EA-037C-4473-AF30-031929E76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899" y="1990647"/>
            <a:ext cx="2837996" cy="3307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779636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Project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785030" y="1646628"/>
            <a:ext cx="4724133" cy="4537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아이폰에서는 </a:t>
            </a:r>
            <a:r>
              <a:rPr lang="en-US" altLang="ko-KR" sz="1200" dirty="0"/>
              <a:t>‘</a:t>
            </a:r>
            <a:r>
              <a:rPr lang="ko-KR" altLang="en-US" sz="1200" dirty="0"/>
              <a:t>앱 스토어</a:t>
            </a:r>
            <a:r>
              <a:rPr lang="en-US" altLang="ko-KR" sz="1200" dirty="0"/>
              <a:t>‘(App Store)</a:t>
            </a:r>
            <a:r>
              <a:rPr lang="ko-KR" altLang="en-US" sz="1200" dirty="0"/>
              <a:t>에서 원하는 앱을 설치하여 사용할 수 있습니다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앱 스토어는 등록된 앱들에 대해서 </a:t>
            </a:r>
            <a:r>
              <a:rPr lang="ko-KR" altLang="en-US" sz="1200" dirty="0" err="1"/>
              <a:t>별점</a:t>
            </a:r>
            <a:r>
              <a:rPr lang="en-US" altLang="ko-KR" sz="1200" dirty="0"/>
              <a:t>, </a:t>
            </a:r>
            <a:r>
              <a:rPr lang="ko-KR" altLang="en-US" sz="1200" dirty="0"/>
              <a:t>리뷰</a:t>
            </a:r>
            <a:r>
              <a:rPr lang="en-US" altLang="ko-KR" sz="1200" dirty="0"/>
              <a:t>, </a:t>
            </a:r>
            <a:r>
              <a:rPr lang="ko-KR" altLang="en-US" sz="1200" dirty="0"/>
              <a:t>가격 등의 데이터를 제공하고 있으며 언제든지 조사하고 싶은 앱을 찾아 정보를 알아볼 수 있습니다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앱 데이터는 다음과 같은 특성들을 가지고 있습니다</a:t>
            </a:r>
            <a:r>
              <a:rPr lang="en-US" altLang="ko-KR" sz="11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이름 </a:t>
            </a:r>
            <a:r>
              <a:rPr lang="en-US" altLang="ko-KR" sz="1100" dirty="0"/>
              <a:t>: </a:t>
            </a:r>
            <a:r>
              <a:rPr lang="ko-KR" altLang="en-US" sz="1100" dirty="0"/>
              <a:t>앱 이름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가격 </a:t>
            </a:r>
            <a:r>
              <a:rPr lang="en-US" altLang="ko-KR" sz="1100" dirty="0"/>
              <a:t>: </a:t>
            </a:r>
            <a:r>
              <a:rPr lang="ko-KR" altLang="en-US" sz="1100" dirty="0"/>
              <a:t>앱 가격 </a:t>
            </a:r>
            <a:r>
              <a:rPr lang="en-US" altLang="ko-KR" sz="1100" dirty="0"/>
              <a:t>(</a:t>
            </a:r>
            <a:r>
              <a:rPr lang="ko-KR" altLang="en-US" sz="1100" dirty="0"/>
              <a:t>단위</a:t>
            </a:r>
            <a:r>
              <a:rPr lang="en-US" altLang="ko-KR" sz="1100" dirty="0"/>
              <a:t>: $)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용량 </a:t>
            </a:r>
            <a:r>
              <a:rPr lang="en-US" altLang="ko-KR" sz="1100" dirty="0"/>
              <a:t>: </a:t>
            </a:r>
            <a:r>
              <a:rPr lang="ko-KR" altLang="en-US" sz="1100" dirty="0"/>
              <a:t>앱 메모리 용량 </a:t>
            </a:r>
            <a:r>
              <a:rPr lang="en-US" altLang="ko-KR" sz="1100" dirty="0"/>
              <a:t>(</a:t>
            </a:r>
            <a:r>
              <a:rPr lang="ko-KR" altLang="en-US" sz="1100" dirty="0"/>
              <a:t>단위</a:t>
            </a:r>
            <a:r>
              <a:rPr lang="en-US" altLang="ko-KR" sz="1100" dirty="0"/>
              <a:t>: </a:t>
            </a:r>
            <a:r>
              <a:rPr lang="ko-KR" altLang="en-US" sz="1100" dirty="0"/>
              <a:t>킬로바이트</a:t>
            </a:r>
            <a:r>
              <a:rPr lang="en-US" altLang="ko-KR" sz="1100" dirty="0"/>
              <a:t>, Kilobyte, KB)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리뷰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앱의 리뷰 개수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/>
              <a:t>별점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앱의 평균 </a:t>
            </a:r>
            <a:r>
              <a:rPr lang="ko-KR" altLang="en-US" sz="1100" dirty="0" err="1"/>
              <a:t>별점</a:t>
            </a:r>
            <a:r>
              <a:rPr lang="ko-KR" altLang="en-US" sz="1100" dirty="0"/>
              <a:t> </a:t>
            </a:r>
            <a:r>
              <a:rPr lang="en-US" altLang="ko-KR" sz="1100" dirty="0"/>
              <a:t>(0.0 ~ 5.0)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버전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앱의 최신 버전 </a:t>
            </a:r>
            <a:r>
              <a:rPr lang="en-US" altLang="ko-KR" sz="1100" dirty="0"/>
              <a:t>(1.0, 2.0, 3.0, …)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등급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앱의 심의 등급 </a:t>
            </a:r>
            <a:r>
              <a:rPr lang="en-US" altLang="ko-KR" sz="1100" dirty="0"/>
              <a:t>(4</a:t>
            </a:r>
            <a:r>
              <a:rPr lang="ko-KR" altLang="en-US" sz="1100" dirty="0"/>
              <a:t>세 이상</a:t>
            </a:r>
            <a:r>
              <a:rPr lang="en-US" altLang="ko-KR" sz="1100" dirty="0"/>
              <a:t>, 12</a:t>
            </a:r>
            <a:r>
              <a:rPr lang="ko-KR" altLang="en-US" sz="1100" dirty="0"/>
              <a:t>세 이상</a:t>
            </a:r>
            <a:r>
              <a:rPr lang="en-US" altLang="ko-KR" sz="1100" dirty="0"/>
              <a:t>, 17</a:t>
            </a:r>
            <a:r>
              <a:rPr lang="ko-KR" altLang="en-US" sz="1100" dirty="0"/>
              <a:t>세 이상</a:t>
            </a:r>
            <a:r>
              <a:rPr lang="en-US" altLang="ko-KR" sz="1100" dirty="0"/>
              <a:t>, …)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장르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앱의 장르 </a:t>
            </a:r>
            <a:r>
              <a:rPr lang="en-US" altLang="ko-KR" sz="1100" dirty="0"/>
              <a:t>(</a:t>
            </a:r>
            <a:r>
              <a:rPr lang="ko-KR" altLang="en-US" sz="1100" dirty="0"/>
              <a:t>게임</a:t>
            </a:r>
            <a:r>
              <a:rPr lang="en-US" altLang="ko-KR" sz="1100" dirty="0"/>
              <a:t>, </a:t>
            </a:r>
            <a:r>
              <a:rPr lang="ko-KR" altLang="en-US" sz="1100" dirty="0"/>
              <a:t>쇼핑</a:t>
            </a:r>
            <a:r>
              <a:rPr lang="en-US" altLang="ko-KR" sz="1100" dirty="0"/>
              <a:t>, </a:t>
            </a:r>
            <a:r>
              <a:rPr lang="ko-KR" altLang="en-US" sz="1100" dirty="0"/>
              <a:t>여행</a:t>
            </a:r>
            <a:r>
              <a:rPr lang="en-US" altLang="ko-KR" sz="1100" dirty="0"/>
              <a:t>, …)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지원언어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앱에서 지원하는 언어 개수</a:t>
            </a:r>
            <a:endParaRPr lang="en-US" altLang="ko-KR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9" y="84889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앱 데이터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764A45-0AC2-49A7-A0E4-38E4DDE293FC}"/>
              </a:ext>
            </a:extLst>
          </p:cNvPr>
          <p:cNvSpPr txBox="1"/>
          <p:nvPr/>
        </p:nvSpPr>
        <p:spPr>
          <a:xfrm>
            <a:off x="10312376" y="655636"/>
            <a:ext cx="14510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1437532463</a:t>
            </a:r>
          </a:p>
          <a:p>
            <a:r>
              <a:rPr lang="en-US" altLang="ko-KR" sz="1400" dirty="0"/>
              <a:t>143222509</a:t>
            </a:r>
          </a:p>
          <a:p>
            <a:r>
              <a:rPr lang="en-US" altLang="ko-KR" sz="1400" dirty="0"/>
              <a:t>663157873</a:t>
            </a:r>
            <a:endParaRPr lang="ko-KR" altLang="en-US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AB8AF88-E385-49B2-9188-E70CACF9C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694" y="4673992"/>
            <a:ext cx="4079011" cy="1381425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FED4C84-3D9A-4FD0-8C23-51150481BB94}"/>
              </a:ext>
            </a:extLst>
          </p:cNvPr>
          <p:cNvSpPr/>
          <p:nvPr/>
        </p:nvSpPr>
        <p:spPr>
          <a:xfrm rot="16200000" flipH="1">
            <a:off x="9269436" y="4037611"/>
            <a:ext cx="663528" cy="609234"/>
          </a:xfrm>
          <a:prstGeom prst="rightArrow">
            <a:avLst>
              <a:gd name="adj1" fmla="val 46025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9DF2327-7266-4400-AAB4-F9E46BFD104F}"/>
              </a:ext>
            </a:extLst>
          </p:cNvPr>
          <p:cNvSpPr/>
          <p:nvPr/>
        </p:nvSpPr>
        <p:spPr>
          <a:xfrm>
            <a:off x="7802878" y="1532709"/>
            <a:ext cx="3500846" cy="2255852"/>
          </a:xfrm>
          <a:prstGeom prst="roundRect">
            <a:avLst/>
          </a:prstGeom>
          <a:noFill/>
          <a:ln w="28575"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8B28F9-B788-46A3-894A-43F972937B55}"/>
              </a:ext>
            </a:extLst>
          </p:cNvPr>
          <p:cNvSpPr/>
          <p:nvPr/>
        </p:nvSpPr>
        <p:spPr>
          <a:xfrm>
            <a:off x="7520589" y="427485"/>
            <a:ext cx="2165955" cy="1017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앱데이터</a:t>
            </a:r>
            <a:r>
              <a:rPr lang="ko-KR" altLang="en-US" dirty="0"/>
              <a:t> 수집</a:t>
            </a:r>
            <a:endParaRPr lang="en-US" altLang="ko-KR" dirty="0"/>
          </a:p>
          <a:p>
            <a:pPr algn="ctr"/>
            <a:r>
              <a:rPr lang="ko-KR" altLang="en-US" dirty="0"/>
              <a:t>특성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BBCF8B-94CC-4B7E-B729-AF179635E6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00" y="1750633"/>
            <a:ext cx="1072705" cy="10647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BC46EA-2291-4C7C-A5EB-E6A2E25E8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01" y="2815343"/>
            <a:ext cx="1769799" cy="8671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10D3F5-48FD-44D9-8C0D-DCC5F0F0BD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219" y="1807015"/>
            <a:ext cx="941108" cy="95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60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 </a:t>
            </a:r>
            <a:r>
              <a:rPr lang="ko-KR" altLang="en-US" dirty="0">
                <a:solidFill>
                  <a:schemeClr val="tx1"/>
                </a:solidFill>
              </a:rPr>
              <a:t>문제 정의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660588" y="1559802"/>
            <a:ext cx="5272276" cy="4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서울대공원에서 즐거운 시간을 보낸 </a:t>
            </a:r>
            <a:r>
              <a:rPr lang="en-US" altLang="ko-KR" sz="1400" dirty="0"/>
              <a:t>Kai</a:t>
            </a:r>
            <a:r>
              <a:rPr lang="ko-KR" altLang="en-US" sz="1400" dirty="0"/>
              <a:t>는 대여한 </a:t>
            </a:r>
            <a:r>
              <a:rPr lang="ko-KR" altLang="en-US" sz="1400" dirty="0" err="1"/>
              <a:t>따릉이를</a:t>
            </a:r>
            <a:r>
              <a:rPr lang="ko-KR" altLang="en-US" sz="1400" dirty="0"/>
              <a:t> 반납하고 집에 돌아가려고 합니다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집에 돌아가는 시간동안 심심한 </a:t>
            </a:r>
            <a:r>
              <a:rPr lang="en-US" altLang="ko-KR" sz="1400" dirty="0"/>
              <a:t>Kai</a:t>
            </a:r>
            <a:r>
              <a:rPr lang="ko-KR" altLang="en-US" sz="1400" dirty="0"/>
              <a:t>는 앱 스토어를 통해 즐겁게 사용해볼만 한 앱을 </a:t>
            </a:r>
            <a:r>
              <a:rPr lang="ko-KR" altLang="en-US" sz="1400" dirty="0" err="1"/>
              <a:t>별점을</a:t>
            </a:r>
            <a:r>
              <a:rPr lang="ko-KR" altLang="en-US" sz="1400" dirty="0"/>
              <a:t> 기준으로 하여 찾고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다음과 같은 사항을 앱 데이터를 통해 분석하려고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어떤 종류의 앱이 가장 많을까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2.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별점은</a:t>
            </a:r>
            <a:r>
              <a:rPr lang="ko-KR" altLang="en-US" sz="1400" dirty="0"/>
              <a:t> 가격과 관련이 있을까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3. </a:t>
            </a:r>
            <a:r>
              <a:rPr lang="ko-KR" altLang="en-US" sz="1400" dirty="0" err="1"/>
              <a:t>별점은</a:t>
            </a:r>
            <a:r>
              <a:rPr lang="ko-KR" altLang="en-US" sz="1400" dirty="0"/>
              <a:t> 리뷰 개수와 관련이 있을까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위에서 분석한 내용을 바탕으로 다음 문제들을 해결해 봅시다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 err="1"/>
              <a:t>별점은</a:t>
            </a:r>
            <a:r>
              <a:rPr lang="ko-KR" altLang="en-US" sz="1400" dirty="0"/>
              <a:t> 가격과 리뷰 개수에 영향을 받을까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리뷰도 많고 무료</a:t>
            </a:r>
            <a:r>
              <a:rPr lang="en-US" altLang="ko-KR" sz="1400" dirty="0"/>
              <a:t> </a:t>
            </a:r>
            <a:r>
              <a:rPr lang="ko-KR" altLang="en-US" sz="1400" dirty="0"/>
              <a:t>또는 가격이 낮은 게임은 재미있을까</a:t>
            </a:r>
            <a:r>
              <a:rPr lang="en-US" altLang="ko-KR" sz="14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9" y="84889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정의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726" y="2060784"/>
            <a:ext cx="3168051" cy="39656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263737" y="1624405"/>
            <a:ext cx="2248349" cy="43637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0000"/>
                </a:solidFill>
                <a:latin typeface="+mn-ea"/>
              </a:rPr>
              <a:t>퀵스타트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unit3 p.42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7CDE18-B426-4D5B-9214-983F29A885DE}"/>
              </a:ext>
            </a:extLst>
          </p:cNvPr>
          <p:cNvSpPr/>
          <p:nvPr/>
        </p:nvSpPr>
        <p:spPr>
          <a:xfrm>
            <a:off x="8096503" y="1532709"/>
            <a:ext cx="3579222" cy="4809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DBC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3744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41DC66-C58C-4874-A64E-DCE2E2EF7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1865"/>
            <a:ext cx="12192000" cy="65561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 </a:t>
            </a:r>
            <a:r>
              <a:rPr lang="ko-KR" altLang="en-US" dirty="0">
                <a:solidFill>
                  <a:schemeClr val="tx1"/>
                </a:solidFill>
              </a:rPr>
              <a:t>데이터 수집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11356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 </a:t>
            </a:r>
            <a:r>
              <a:rPr lang="en-US" altLang="ko-KR" b="1" dirty="0"/>
              <a:t>- </a:t>
            </a:r>
            <a:r>
              <a:rPr lang="ko-KR" altLang="en-US" b="1" dirty="0"/>
              <a:t>공공 데이터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629" y="6463915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5543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앱 스토어에서 제공하는 등록된 앱들에 대한 데이터를 찾으려고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문제 해결을 위한 데이터 분석에 필요한 특성들을 찾아보고 알맞은 위치로 옮겨봅시다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90576" y="6198910"/>
            <a:ext cx="7699344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강수량은 일정 기간 동안 내린 비</a:t>
            </a:r>
            <a:r>
              <a:rPr lang="en-US" altLang="ko-KR" sz="1200" dirty="0"/>
              <a:t>, </a:t>
            </a:r>
            <a:r>
              <a:rPr lang="ko-KR" altLang="en-US" sz="1200" dirty="0"/>
              <a:t>눈</a:t>
            </a:r>
            <a:r>
              <a:rPr lang="en-US" altLang="ko-KR" sz="1200" dirty="0"/>
              <a:t>, </a:t>
            </a:r>
            <a:r>
              <a:rPr lang="ko-KR" altLang="en-US" sz="1200" dirty="0"/>
              <a:t>우박의 총량을 말합니다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강수 일수는 강수량이 측정된 날의 수를 말합니다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A2E89C-09DC-443D-906F-9C290D56E236}"/>
              </a:ext>
            </a:extLst>
          </p:cNvPr>
          <p:cNvSpPr/>
          <p:nvPr/>
        </p:nvSpPr>
        <p:spPr>
          <a:xfrm>
            <a:off x="4737463" y="5103223"/>
            <a:ext cx="4659086" cy="819409"/>
          </a:xfrm>
          <a:prstGeom prst="rect">
            <a:avLst/>
          </a:prstGeom>
          <a:solidFill>
            <a:srgbClr val="F5F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62">
            <a:extLst>
              <a:ext uri="{FF2B5EF4-FFF2-40B4-BE49-F238E27FC236}">
                <a16:creationId xmlns:a16="http://schemas.microsoft.com/office/drawing/2014/main" id="{A60DDF11-D348-4252-93D5-17733991C1C9}"/>
              </a:ext>
            </a:extLst>
          </p:cNvPr>
          <p:cNvSpPr/>
          <p:nvPr/>
        </p:nvSpPr>
        <p:spPr>
          <a:xfrm>
            <a:off x="4181028" y="5177636"/>
            <a:ext cx="1018659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이름</a:t>
            </a:r>
          </a:p>
        </p:txBody>
      </p:sp>
      <p:sp>
        <p:nvSpPr>
          <p:cNvPr id="27" name="모서리가 둥근 직사각형 62">
            <a:extLst>
              <a:ext uri="{FF2B5EF4-FFF2-40B4-BE49-F238E27FC236}">
                <a16:creationId xmlns:a16="http://schemas.microsoft.com/office/drawing/2014/main" id="{4655CC8F-DD8B-4506-A9AF-4FCD0F96F32F}"/>
              </a:ext>
            </a:extLst>
          </p:cNvPr>
          <p:cNvSpPr/>
          <p:nvPr/>
        </p:nvSpPr>
        <p:spPr>
          <a:xfrm>
            <a:off x="5798102" y="5177636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무게</a:t>
            </a:r>
          </a:p>
        </p:txBody>
      </p:sp>
      <p:sp>
        <p:nvSpPr>
          <p:cNvPr id="28" name="모서리가 둥근 직사각형 62">
            <a:extLst>
              <a:ext uri="{FF2B5EF4-FFF2-40B4-BE49-F238E27FC236}">
                <a16:creationId xmlns:a16="http://schemas.microsoft.com/office/drawing/2014/main" id="{D118674A-488E-49C3-B89E-EB07F0EFACD2}"/>
              </a:ext>
            </a:extLst>
          </p:cNvPr>
          <p:cNvSpPr/>
          <p:nvPr/>
        </p:nvSpPr>
        <p:spPr>
          <a:xfrm>
            <a:off x="7417169" y="5177636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성별</a:t>
            </a:r>
          </a:p>
        </p:txBody>
      </p:sp>
      <p:sp>
        <p:nvSpPr>
          <p:cNvPr id="30" name="모서리가 둥근 직사각형 62">
            <a:extLst>
              <a:ext uri="{FF2B5EF4-FFF2-40B4-BE49-F238E27FC236}">
                <a16:creationId xmlns:a16="http://schemas.microsoft.com/office/drawing/2014/main" id="{77E92508-EB20-43CB-B788-67760DFD482E}"/>
              </a:ext>
            </a:extLst>
          </p:cNvPr>
          <p:cNvSpPr/>
          <p:nvPr/>
        </p:nvSpPr>
        <p:spPr>
          <a:xfrm>
            <a:off x="9015132" y="5177636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3DBCD2"/>
                </a:solidFill>
              </a:rPr>
              <a:t>별점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31" name="모서리가 둥근 직사각형 62">
            <a:extLst>
              <a:ext uri="{FF2B5EF4-FFF2-40B4-BE49-F238E27FC236}">
                <a16:creationId xmlns:a16="http://schemas.microsoft.com/office/drawing/2014/main" id="{0CF56860-E25D-43C6-B616-292D354E2210}"/>
              </a:ext>
            </a:extLst>
          </p:cNvPr>
          <p:cNvSpPr/>
          <p:nvPr/>
        </p:nvSpPr>
        <p:spPr>
          <a:xfrm>
            <a:off x="4172470" y="5669978"/>
            <a:ext cx="103577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색깔</a:t>
            </a:r>
          </a:p>
        </p:txBody>
      </p:sp>
      <p:sp>
        <p:nvSpPr>
          <p:cNvPr id="32" name="모서리가 둥근 직사각형 62">
            <a:extLst>
              <a:ext uri="{FF2B5EF4-FFF2-40B4-BE49-F238E27FC236}">
                <a16:creationId xmlns:a16="http://schemas.microsoft.com/office/drawing/2014/main" id="{1191B7F4-4814-4A16-9B69-FF66D092718A}"/>
              </a:ext>
            </a:extLst>
          </p:cNvPr>
          <p:cNvSpPr/>
          <p:nvPr/>
        </p:nvSpPr>
        <p:spPr>
          <a:xfrm>
            <a:off x="5798102" y="5669978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가격</a:t>
            </a:r>
          </a:p>
        </p:txBody>
      </p:sp>
      <p:sp>
        <p:nvSpPr>
          <p:cNvPr id="33" name="모서리가 둥근 직사각형 62">
            <a:extLst>
              <a:ext uri="{FF2B5EF4-FFF2-40B4-BE49-F238E27FC236}">
                <a16:creationId xmlns:a16="http://schemas.microsoft.com/office/drawing/2014/main" id="{30206F53-6BBE-4316-B1D0-076F1D3B15C7}"/>
              </a:ext>
            </a:extLst>
          </p:cNvPr>
          <p:cNvSpPr/>
          <p:nvPr/>
        </p:nvSpPr>
        <p:spPr>
          <a:xfrm>
            <a:off x="7417170" y="5669978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혈액형</a:t>
            </a:r>
          </a:p>
        </p:txBody>
      </p:sp>
      <p:sp>
        <p:nvSpPr>
          <p:cNvPr id="34" name="모서리가 둥근 직사각형 62">
            <a:extLst>
              <a:ext uri="{FF2B5EF4-FFF2-40B4-BE49-F238E27FC236}">
                <a16:creationId xmlns:a16="http://schemas.microsoft.com/office/drawing/2014/main" id="{B6D9576F-A5DE-43AD-A7A8-B67775D52F1C}"/>
              </a:ext>
            </a:extLst>
          </p:cNvPr>
          <p:cNvSpPr/>
          <p:nvPr/>
        </p:nvSpPr>
        <p:spPr>
          <a:xfrm>
            <a:off x="9015131" y="5669978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장르</a:t>
            </a:r>
          </a:p>
        </p:txBody>
      </p:sp>
      <p:sp>
        <p:nvSpPr>
          <p:cNvPr id="17" name="모서리가 둥근 직사각형 62">
            <a:extLst>
              <a:ext uri="{FF2B5EF4-FFF2-40B4-BE49-F238E27FC236}">
                <a16:creationId xmlns:a16="http://schemas.microsoft.com/office/drawing/2014/main" id="{B3240457-0A71-404B-B22B-FD0DEAF41337}"/>
              </a:ext>
            </a:extLst>
          </p:cNvPr>
          <p:cNvSpPr/>
          <p:nvPr/>
        </p:nvSpPr>
        <p:spPr>
          <a:xfrm>
            <a:off x="3919921" y="3519768"/>
            <a:ext cx="103577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이름</a:t>
            </a:r>
          </a:p>
        </p:txBody>
      </p:sp>
      <p:sp>
        <p:nvSpPr>
          <p:cNvPr id="18" name="모서리가 둥근 직사각형 62">
            <a:extLst>
              <a:ext uri="{FF2B5EF4-FFF2-40B4-BE49-F238E27FC236}">
                <a16:creationId xmlns:a16="http://schemas.microsoft.com/office/drawing/2014/main" id="{DDAA3D95-13E3-4B77-9D96-30739AD66EC0}"/>
              </a:ext>
            </a:extLst>
          </p:cNvPr>
          <p:cNvSpPr/>
          <p:nvPr/>
        </p:nvSpPr>
        <p:spPr>
          <a:xfrm>
            <a:off x="5288772" y="3519768"/>
            <a:ext cx="1018659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3DBCD2"/>
                </a:solidFill>
              </a:rPr>
              <a:t>별점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19" name="모서리가 둥근 직사각형 62">
            <a:extLst>
              <a:ext uri="{FF2B5EF4-FFF2-40B4-BE49-F238E27FC236}">
                <a16:creationId xmlns:a16="http://schemas.microsoft.com/office/drawing/2014/main" id="{2CB7E0DF-E633-458E-B21E-CA9AE9042C75}"/>
              </a:ext>
            </a:extLst>
          </p:cNvPr>
          <p:cNvSpPr/>
          <p:nvPr/>
        </p:nvSpPr>
        <p:spPr>
          <a:xfrm>
            <a:off x="5288772" y="3932147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장르</a:t>
            </a:r>
          </a:p>
        </p:txBody>
      </p:sp>
      <p:sp>
        <p:nvSpPr>
          <p:cNvPr id="20" name="모서리가 둥근 직사각형 62">
            <a:extLst>
              <a:ext uri="{FF2B5EF4-FFF2-40B4-BE49-F238E27FC236}">
                <a16:creationId xmlns:a16="http://schemas.microsoft.com/office/drawing/2014/main" id="{E061E822-67C3-4313-BC58-E819A4BCF963}"/>
              </a:ext>
            </a:extLst>
          </p:cNvPr>
          <p:cNvSpPr/>
          <p:nvPr/>
        </p:nvSpPr>
        <p:spPr>
          <a:xfrm>
            <a:off x="3937038" y="3932263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가격</a:t>
            </a:r>
          </a:p>
        </p:txBody>
      </p:sp>
      <p:sp>
        <p:nvSpPr>
          <p:cNvPr id="21" name="모서리가 둥근 직사각형 62">
            <a:extLst>
              <a:ext uri="{FF2B5EF4-FFF2-40B4-BE49-F238E27FC236}">
                <a16:creationId xmlns:a16="http://schemas.microsoft.com/office/drawing/2014/main" id="{6ECE5DA3-1E78-4915-B42E-FFEF52CFA952}"/>
              </a:ext>
            </a:extLst>
          </p:cNvPr>
          <p:cNvSpPr/>
          <p:nvPr/>
        </p:nvSpPr>
        <p:spPr>
          <a:xfrm>
            <a:off x="7487565" y="3519768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무게</a:t>
            </a:r>
          </a:p>
        </p:txBody>
      </p:sp>
      <p:sp>
        <p:nvSpPr>
          <p:cNvPr id="22" name="모서리가 둥근 직사각형 62">
            <a:extLst>
              <a:ext uri="{FF2B5EF4-FFF2-40B4-BE49-F238E27FC236}">
                <a16:creationId xmlns:a16="http://schemas.microsoft.com/office/drawing/2014/main" id="{93B2FC2E-E9F5-4285-81F3-74771EF63016}"/>
              </a:ext>
            </a:extLst>
          </p:cNvPr>
          <p:cNvSpPr/>
          <p:nvPr/>
        </p:nvSpPr>
        <p:spPr>
          <a:xfrm>
            <a:off x="7487565" y="3947633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색깔</a:t>
            </a:r>
          </a:p>
        </p:txBody>
      </p:sp>
      <p:sp>
        <p:nvSpPr>
          <p:cNvPr id="23" name="모서리가 둥근 직사각형 62">
            <a:extLst>
              <a:ext uri="{FF2B5EF4-FFF2-40B4-BE49-F238E27FC236}">
                <a16:creationId xmlns:a16="http://schemas.microsoft.com/office/drawing/2014/main" id="{70AE20F4-E7F3-4CA4-9D6D-2835D6E12623}"/>
              </a:ext>
            </a:extLst>
          </p:cNvPr>
          <p:cNvSpPr/>
          <p:nvPr/>
        </p:nvSpPr>
        <p:spPr>
          <a:xfrm>
            <a:off x="8821120" y="3519884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성별</a:t>
            </a:r>
          </a:p>
        </p:txBody>
      </p:sp>
      <p:sp>
        <p:nvSpPr>
          <p:cNvPr id="24" name="모서리가 둥근 직사각형 62">
            <a:extLst>
              <a:ext uri="{FF2B5EF4-FFF2-40B4-BE49-F238E27FC236}">
                <a16:creationId xmlns:a16="http://schemas.microsoft.com/office/drawing/2014/main" id="{63DC90B5-30A3-4526-8DE6-01E76F1E3934}"/>
              </a:ext>
            </a:extLst>
          </p:cNvPr>
          <p:cNvSpPr/>
          <p:nvPr/>
        </p:nvSpPr>
        <p:spPr>
          <a:xfrm>
            <a:off x="8821121" y="3947633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혈액형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0708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52786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 </a:t>
            </a:r>
            <a:r>
              <a:rPr lang="en-US" altLang="ko-KR" b="1" dirty="0"/>
              <a:t>- </a:t>
            </a:r>
            <a:r>
              <a:rPr lang="ko-KR" altLang="en-US" b="1" dirty="0"/>
              <a:t>표 작성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54059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직접 조사한 데이터도 사용하여 데이터 분석에 이용해 보려고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필요한 특성들을 골라 알맞은 위치로 옮겨봅시다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p.5 </a:t>
            </a:r>
            <a:r>
              <a:rPr lang="ko-KR" altLang="en-US" dirty="0">
                <a:solidFill>
                  <a:schemeClr val="tx1"/>
                </a:solidFill>
              </a:rPr>
              <a:t>데이터 수집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9153312" y="2719263"/>
            <a:ext cx="1916348" cy="2937754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9661486" y="3148109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리뷰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표와 이전 문제에서 확인한 필요한 데이터를 비교해 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9" name="모서리가 둥근 직사각형 62">
            <a:extLst>
              <a:ext uri="{FF2B5EF4-FFF2-40B4-BE49-F238E27FC236}">
                <a16:creationId xmlns:a16="http://schemas.microsoft.com/office/drawing/2014/main" id="{735A8657-45DF-4F59-BB09-24E7B61299CB}"/>
              </a:ext>
            </a:extLst>
          </p:cNvPr>
          <p:cNvSpPr/>
          <p:nvPr/>
        </p:nvSpPr>
        <p:spPr>
          <a:xfrm>
            <a:off x="9661486" y="3765466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이름</a:t>
            </a:r>
          </a:p>
        </p:txBody>
      </p:sp>
      <p:sp>
        <p:nvSpPr>
          <p:cNvPr id="20" name="모서리가 둥근 직사각형 62">
            <a:extLst>
              <a:ext uri="{FF2B5EF4-FFF2-40B4-BE49-F238E27FC236}">
                <a16:creationId xmlns:a16="http://schemas.microsoft.com/office/drawing/2014/main" id="{2769D260-2EA1-447A-95E0-49ED6BD694B8}"/>
              </a:ext>
            </a:extLst>
          </p:cNvPr>
          <p:cNvSpPr/>
          <p:nvPr/>
        </p:nvSpPr>
        <p:spPr>
          <a:xfrm>
            <a:off x="9661486" y="4382823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3DBCD2"/>
                </a:solidFill>
              </a:rPr>
              <a:t>스크래블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21" name="모서리가 둥근 직사각형 62">
            <a:extLst>
              <a:ext uri="{FF2B5EF4-FFF2-40B4-BE49-F238E27FC236}">
                <a16:creationId xmlns:a16="http://schemas.microsoft.com/office/drawing/2014/main" id="{37042666-1EBA-4C19-9FD0-4D31F8028A7C}"/>
              </a:ext>
            </a:extLst>
          </p:cNvPr>
          <p:cNvSpPr/>
          <p:nvPr/>
        </p:nvSpPr>
        <p:spPr>
          <a:xfrm>
            <a:off x="9661486" y="4997605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6340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23" name="모서리가 둥근 직사각형 9">
            <a:extLst>
              <a:ext uri="{FF2B5EF4-FFF2-40B4-BE49-F238E27FC236}">
                <a16:creationId xmlns:a16="http://schemas.microsoft.com/office/drawing/2014/main" id="{52F9A1DB-0FA9-4DE3-889E-F18AB4748FF3}"/>
              </a:ext>
            </a:extLst>
          </p:cNvPr>
          <p:cNvSpPr/>
          <p:nvPr/>
        </p:nvSpPr>
        <p:spPr>
          <a:xfrm>
            <a:off x="2575418" y="2233967"/>
            <a:ext cx="5950273" cy="3960000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20CF0B-4FD6-48F0-A783-CA7051F08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119628"/>
              </p:ext>
            </p:extLst>
          </p:nvPr>
        </p:nvGraphicFramePr>
        <p:xfrm>
          <a:off x="2776464" y="2405167"/>
          <a:ext cx="5519520" cy="35796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3904">
                  <a:extLst>
                    <a:ext uri="{9D8B030D-6E8A-4147-A177-3AD203B41FA5}">
                      <a16:colId xmlns:a16="http://schemas.microsoft.com/office/drawing/2014/main" val="2865038984"/>
                    </a:ext>
                  </a:extLst>
                </a:gridCol>
                <a:gridCol w="1103904">
                  <a:extLst>
                    <a:ext uri="{9D8B030D-6E8A-4147-A177-3AD203B41FA5}">
                      <a16:colId xmlns:a16="http://schemas.microsoft.com/office/drawing/2014/main" val="3907180058"/>
                    </a:ext>
                  </a:extLst>
                </a:gridCol>
                <a:gridCol w="1103904">
                  <a:extLst>
                    <a:ext uri="{9D8B030D-6E8A-4147-A177-3AD203B41FA5}">
                      <a16:colId xmlns:a16="http://schemas.microsoft.com/office/drawing/2014/main" val="2273761368"/>
                    </a:ext>
                  </a:extLst>
                </a:gridCol>
                <a:gridCol w="1103904">
                  <a:extLst>
                    <a:ext uri="{9D8B030D-6E8A-4147-A177-3AD203B41FA5}">
                      <a16:colId xmlns:a16="http://schemas.microsoft.com/office/drawing/2014/main" val="2382010911"/>
                    </a:ext>
                  </a:extLst>
                </a:gridCol>
                <a:gridCol w="1103904">
                  <a:extLst>
                    <a:ext uri="{9D8B030D-6E8A-4147-A177-3AD203B41FA5}">
                      <a16:colId xmlns:a16="http://schemas.microsoft.com/office/drawing/2014/main" val="1963261262"/>
                    </a:ext>
                  </a:extLst>
                </a:gridCol>
              </a:tblGrid>
              <a:tr h="596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chemeClr val="lt1"/>
                          </a:solidFill>
                          <a:latin typeface="웰컴체 Regular" panose="02020603020101020101" pitchFamily="18" charset="-127"/>
                          <a:ea typeface="웰컴체 Regular" panose="02020603020101020101" pitchFamily="18" charset="-127"/>
                          <a:cs typeface="+mn-cs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리뷰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별점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버전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090719"/>
                  </a:ext>
                </a:extLst>
              </a:tr>
              <a:tr h="596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팩맨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3.99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7885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4.0.4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899722"/>
                  </a:ext>
                </a:extLst>
              </a:tr>
              <a:tr h="596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구글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0.00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479440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3.5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27.0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087697"/>
                  </a:ext>
                </a:extLst>
              </a:tr>
              <a:tr h="596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CA</a:t>
                      </a:r>
                      <a:r>
                        <a:rPr lang="ko-KR" altLang="en-US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뱅크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0.00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119773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3.5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7.3.8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516704"/>
                  </a:ext>
                </a:extLst>
              </a:tr>
              <a:tr h="596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프리셀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4.99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6340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4.5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4.0.3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864143"/>
                  </a:ext>
                </a:extLst>
              </a:tr>
              <a:tr h="596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스크래블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7.99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105776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3.5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5.19.0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155725"/>
                  </a:ext>
                </a:extLst>
              </a:tr>
            </a:tbl>
          </a:graphicData>
        </a:graphic>
      </p:graphicFrame>
      <p:sp>
        <p:nvSpPr>
          <p:cNvPr id="24" name="모서리가 둥근 직사각형 23"/>
          <p:cNvSpPr>
            <a:spLocks/>
          </p:cNvSpPr>
          <p:nvPr/>
        </p:nvSpPr>
        <p:spPr>
          <a:xfrm>
            <a:off x="5059680" y="2468207"/>
            <a:ext cx="940526" cy="440456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리뷰</a:t>
            </a:r>
          </a:p>
        </p:txBody>
      </p:sp>
      <p:sp>
        <p:nvSpPr>
          <p:cNvPr id="18" name="모서리가 둥근 직사각형 23">
            <a:extLst>
              <a:ext uri="{FF2B5EF4-FFF2-40B4-BE49-F238E27FC236}">
                <a16:creationId xmlns:a16="http://schemas.microsoft.com/office/drawing/2014/main" id="{2C10291C-93DB-4E2B-8BB4-10ABAD70020F}"/>
              </a:ext>
            </a:extLst>
          </p:cNvPr>
          <p:cNvSpPr>
            <a:spLocks/>
          </p:cNvSpPr>
          <p:nvPr/>
        </p:nvSpPr>
        <p:spPr>
          <a:xfrm>
            <a:off x="2865120" y="2468207"/>
            <a:ext cx="940526" cy="440456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이름</a:t>
            </a:r>
          </a:p>
        </p:txBody>
      </p:sp>
      <p:sp>
        <p:nvSpPr>
          <p:cNvPr id="22" name="모서리가 둥근 직사각형 23">
            <a:extLst>
              <a:ext uri="{FF2B5EF4-FFF2-40B4-BE49-F238E27FC236}">
                <a16:creationId xmlns:a16="http://schemas.microsoft.com/office/drawing/2014/main" id="{C2A5591D-487B-4167-86F5-352F5485DF9B}"/>
              </a:ext>
            </a:extLst>
          </p:cNvPr>
          <p:cNvSpPr>
            <a:spLocks/>
          </p:cNvSpPr>
          <p:nvPr/>
        </p:nvSpPr>
        <p:spPr>
          <a:xfrm>
            <a:off x="5059680" y="4848828"/>
            <a:ext cx="940526" cy="440456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6340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3">
            <a:extLst>
              <a:ext uri="{FF2B5EF4-FFF2-40B4-BE49-F238E27FC236}">
                <a16:creationId xmlns:a16="http://schemas.microsoft.com/office/drawing/2014/main" id="{9A9D890A-41F6-4D8C-B8DB-0E2C968441AC}"/>
              </a:ext>
            </a:extLst>
          </p:cNvPr>
          <p:cNvSpPr>
            <a:spLocks/>
          </p:cNvSpPr>
          <p:nvPr/>
        </p:nvSpPr>
        <p:spPr>
          <a:xfrm>
            <a:off x="2865120" y="5462244"/>
            <a:ext cx="940526" cy="440456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FF0000"/>
                </a:solidFill>
              </a:rPr>
              <a:t>스크래블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ACE06E-4122-4A4D-9639-722888F08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570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p.6 </a:t>
            </a:r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표와 이전 문제에서 확인한 필요한 데이터를 비교해 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A03A2D-AE82-4183-9F8E-12E3137A5290}"/>
              </a:ext>
            </a:extLst>
          </p:cNvPr>
          <p:cNvSpPr txBox="1"/>
          <p:nvPr/>
        </p:nvSpPr>
        <p:spPr>
          <a:xfrm>
            <a:off x="2575418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96B50-668D-4B78-9BBE-AF503D2FF9C7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공공데이터와 자신이 직접 조사한 데이터를 비교한 뒤 합쳐서 사용하기로 하였습니다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수집한 데이터에서 </a:t>
            </a:r>
            <a:r>
              <a:rPr lang="en-US" altLang="ko-KR" sz="1400" dirty="0"/>
              <a:t>Kai</a:t>
            </a:r>
            <a:r>
              <a:rPr lang="ko-KR" altLang="en-US" sz="1400" dirty="0"/>
              <a:t>가 조사하고 싶은 주제와 관련 없는 데이터를 찾아 선택해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8FFE96A2-DD32-44B2-9675-C0862675D77C}"/>
              </a:ext>
            </a:extLst>
          </p:cNvPr>
          <p:cNvSpPr/>
          <p:nvPr/>
        </p:nvSpPr>
        <p:spPr>
          <a:xfrm>
            <a:off x="2743200" y="2186087"/>
            <a:ext cx="6217920" cy="3960000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081D244-B14C-4938-8E7B-64CD8E5C2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295964"/>
              </p:ext>
            </p:extLst>
          </p:nvPr>
        </p:nvGraphicFramePr>
        <p:xfrm>
          <a:off x="2941388" y="2330773"/>
          <a:ext cx="5821544" cy="35207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55549">
                  <a:extLst>
                    <a:ext uri="{9D8B030D-6E8A-4147-A177-3AD203B41FA5}">
                      <a16:colId xmlns:a16="http://schemas.microsoft.com/office/drawing/2014/main" val="2865038984"/>
                    </a:ext>
                  </a:extLst>
                </a:gridCol>
                <a:gridCol w="689338">
                  <a:extLst>
                    <a:ext uri="{9D8B030D-6E8A-4147-A177-3AD203B41FA5}">
                      <a16:colId xmlns:a16="http://schemas.microsoft.com/office/drawing/2014/main" val="39071800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5926242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273761368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38201091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963261262"/>
                    </a:ext>
                  </a:extLst>
                </a:gridCol>
                <a:gridCol w="828064">
                  <a:extLst>
                    <a:ext uri="{9D8B030D-6E8A-4147-A177-3AD203B41FA5}">
                      <a16:colId xmlns:a16="http://schemas.microsoft.com/office/drawing/2014/main" val="2886624618"/>
                    </a:ext>
                  </a:extLst>
                </a:gridCol>
                <a:gridCol w="543468">
                  <a:extLst>
                    <a:ext uri="{9D8B030D-6E8A-4147-A177-3AD203B41FA5}">
                      <a16:colId xmlns:a16="http://schemas.microsoft.com/office/drawing/2014/main" val="2476671911"/>
                    </a:ext>
                  </a:extLst>
                </a:gridCol>
              </a:tblGrid>
              <a:tr h="616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웰컴체 Regular" panose="02020603020101020101" pitchFamily="18" charset="-127"/>
                          <a:ea typeface="웰컴체 Regular" panose="02020603020101020101" pitchFamily="18" charset="-127"/>
                          <a:cs typeface="+mn-cs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용량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리뷰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별점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버전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지원언어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장르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090719"/>
                  </a:ext>
                </a:extLst>
              </a:tr>
              <a:tr h="526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팩맨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3.99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70023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7885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4.0.4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10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게임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899722"/>
                  </a:ext>
                </a:extLst>
              </a:tr>
              <a:tr h="616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구글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0.00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179979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479440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3.5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27.0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33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유틸리티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087697"/>
                  </a:ext>
                </a:extLst>
              </a:tr>
              <a:tr h="616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CA</a:t>
                      </a:r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뱅크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0.00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160926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119773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3.5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7.3.8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2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금융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516704"/>
                  </a:ext>
                </a:extLst>
              </a:tr>
              <a:tr h="526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프리셀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4.99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55154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6340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4.5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4.0.3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2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게임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864143"/>
                  </a:ext>
                </a:extLst>
              </a:tr>
              <a:tr h="616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스크래블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7.99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227547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105776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3.5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5.19.0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6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게임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155725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E8904E06-D550-4640-B215-3D883BDDF66E}"/>
              </a:ext>
            </a:extLst>
          </p:cNvPr>
          <p:cNvGrpSpPr/>
          <p:nvPr/>
        </p:nvGrpSpPr>
        <p:grpSpPr>
          <a:xfrm>
            <a:off x="9063596" y="2169267"/>
            <a:ext cx="2039834" cy="3976820"/>
            <a:chOff x="9063595" y="2169267"/>
            <a:chExt cx="2423011" cy="3976820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25F18AAF-0363-4887-82A7-6F9CD226FAFF}"/>
                </a:ext>
              </a:extLst>
            </p:cNvPr>
            <p:cNvSpPr/>
            <p:nvPr/>
          </p:nvSpPr>
          <p:spPr>
            <a:xfrm>
              <a:off x="9063595" y="2169267"/>
              <a:ext cx="2423011" cy="3976820"/>
            </a:xfrm>
            <a:prstGeom prst="roundRect">
              <a:avLst>
                <a:gd name="adj" fmla="val 7023"/>
              </a:avLst>
            </a:prstGeom>
            <a:solidFill>
              <a:srgbClr val="EC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6AC9779-0B34-4215-93DA-FE3D4C532411}"/>
                </a:ext>
              </a:extLst>
            </p:cNvPr>
            <p:cNvGrpSpPr/>
            <p:nvPr/>
          </p:nvGrpSpPr>
          <p:grpSpPr>
            <a:xfrm>
              <a:off x="9176577" y="2261443"/>
              <a:ext cx="2206822" cy="3695269"/>
              <a:chOff x="9176577" y="2261443"/>
              <a:chExt cx="2206822" cy="3695269"/>
            </a:xfrm>
          </p:grpSpPr>
          <p:sp>
            <p:nvSpPr>
              <p:cNvPr id="47" name="모서리가 둥근 직사각형 9">
                <a:extLst>
                  <a:ext uri="{FF2B5EF4-FFF2-40B4-BE49-F238E27FC236}">
                    <a16:creationId xmlns:a16="http://schemas.microsoft.com/office/drawing/2014/main" id="{995F7832-C55F-43BC-A122-29BA7A68D751}"/>
                  </a:ext>
                </a:extLst>
              </p:cNvPr>
              <p:cNvSpPr/>
              <p:nvPr/>
            </p:nvSpPr>
            <p:spPr>
              <a:xfrm>
                <a:off x="9176577" y="2261443"/>
                <a:ext cx="2206822" cy="3695269"/>
              </a:xfrm>
              <a:prstGeom prst="roundRect">
                <a:avLst>
                  <a:gd name="adj" fmla="val 70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A513A6-472B-4757-8F9C-5588A3AF90D2}"/>
                  </a:ext>
                </a:extLst>
              </p:cNvPr>
              <p:cNvSpPr txBox="1"/>
              <p:nvPr/>
            </p:nvSpPr>
            <p:spPr>
              <a:xfrm>
                <a:off x="9387448" y="2306786"/>
                <a:ext cx="1810111" cy="545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50" dirty="0"/>
                  <a:t>다음 중 주제와 관련 없는 </a:t>
                </a:r>
                <a:endParaRPr lang="en-US" altLang="ko-KR" sz="1050" dirty="0"/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/>
                  <a:t>특성을 모두 선택해 봅시다</a:t>
                </a:r>
              </a:p>
            </p:txBody>
          </p:sp>
          <p:sp>
            <p:nvSpPr>
              <p:cNvPr id="49" name="모서리가 둥근 직사각형 9">
                <a:extLst>
                  <a:ext uri="{FF2B5EF4-FFF2-40B4-BE49-F238E27FC236}">
                    <a16:creationId xmlns:a16="http://schemas.microsoft.com/office/drawing/2014/main" id="{BF79680E-427C-48A3-A72C-B50B70FD57F2}"/>
                  </a:ext>
                </a:extLst>
              </p:cNvPr>
              <p:cNvSpPr/>
              <p:nvPr/>
            </p:nvSpPr>
            <p:spPr>
              <a:xfrm>
                <a:off x="9320122" y="3014028"/>
                <a:ext cx="1944763" cy="369332"/>
              </a:xfrm>
              <a:prstGeom prst="roundRect">
                <a:avLst>
                  <a:gd name="adj" fmla="val 7023"/>
                </a:avLst>
              </a:prstGeom>
              <a:solidFill>
                <a:srgbClr val="ECF8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이름</a:t>
                </a:r>
              </a:p>
            </p:txBody>
          </p:sp>
          <p:sp>
            <p:nvSpPr>
              <p:cNvPr id="50" name="모서리가 둥근 직사각형 9">
                <a:extLst>
                  <a:ext uri="{FF2B5EF4-FFF2-40B4-BE49-F238E27FC236}">
                    <a16:creationId xmlns:a16="http://schemas.microsoft.com/office/drawing/2014/main" id="{E7F1AC53-D4D8-4D4F-8F75-407577D6030D}"/>
                  </a:ext>
                </a:extLst>
              </p:cNvPr>
              <p:cNvSpPr/>
              <p:nvPr/>
            </p:nvSpPr>
            <p:spPr>
              <a:xfrm>
                <a:off x="9326093" y="3491713"/>
                <a:ext cx="1944763" cy="369332"/>
              </a:xfrm>
              <a:prstGeom prst="roundRect">
                <a:avLst>
                  <a:gd name="adj" fmla="val 7023"/>
                </a:avLst>
              </a:prstGeom>
              <a:solidFill>
                <a:srgbClr val="ECF8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가격</a:t>
                </a:r>
              </a:p>
            </p:txBody>
          </p:sp>
          <p:sp>
            <p:nvSpPr>
              <p:cNvPr id="51" name="모서리가 둥근 직사각형 9">
                <a:extLst>
                  <a:ext uri="{FF2B5EF4-FFF2-40B4-BE49-F238E27FC236}">
                    <a16:creationId xmlns:a16="http://schemas.microsoft.com/office/drawing/2014/main" id="{F9CD1C41-8E21-4A1A-9240-A5833782203D}"/>
                  </a:ext>
                </a:extLst>
              </p:cNvPr>
              <p:cNvSpPr/>
              <p:nvPr/>
            </p:nvSpPr>
            <p:spPr>
              <a:xfrm>
                <a:off x="9326093" y="3978888"/>
                <a:ext cx="1944763" cy="369332"/>
              </a:xfrm>
              <a:prstGeom prst="roundRect">
                <a:avLst>
                  <a:gd name="adj" fmla="val 7023"/>
                </a:avLst>
              </a:prstGeom>
              <a:solidFill>
                <a:srgbClr val="ECF8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</a:rPr>
                  <a:t>용량</a:t>
                </a:r>
              </a:p>
            </p:txBody>
          </p:sp>
          <p:sp>
            <p:nvSpPr>
              <p:cNvPr id="52" name="모서리가 둥근 직사각형 9">
                <a:extLst>
                  <a:ext uri="{FF2B5EF4-FFF2-40B4-BE49-F238E27FC236}">
                    <a16:creationId xmlns:a16="http://schemas.microsoft.com/office/drawing/2014/main" id="{AD0AB401-F0A5-41BB-99CA-BB9FF50EEF2B}"/>
                  </a:ext>
                </a:extLst>
              </p:cNvPr>
              <p:cNvSpPr/>
              <p:nvPr/>
            </p:nvSpPr>
            <p:spPr>
              <a:xfrm>
                <a:off x="9330369" y="4451531"/>
                <a:ext cx="1944763" cy="369332"/>
              </a:xfrm>
              <a:prstGeom prst="roundRect">
                <a:avLst>
                  <a:gd name="adj" fmla="val 7023"/>
                </a:avLst>
              </a:prstGeom>
              <a:solidFill>
                <a:srgbClr val="ECF8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리뷰</a:t>
                </a:r>
              </a:p>
            </p:txBody>
          </p:sp>
          <p:sp>
            <p:nvSpPr>
              <p:cNvPr id="53" name="모서리가 둥근 직사각형 9">
                <a:extLst>
                  <a:ext uri="{FF2B5EF4-FFF2-40B4-BE49-F238E27FC236}">
                    <a16:creationId xmlns:a16="http://schemas.microsoft.com/office/drawing/2014/main" id="{3C040E96-1243-44AB-8B48-30BDEA3C4522}"/>
                  </a:ext>
                </a:extLst>
              </p:cNvPr>
              <p:cNvSpPr/>
              <p:nvPr/>
            </p:nvSpPr>
            <p:spPr>
              <a:xfrm>
                <a:off x="9321660" y="4938706"/>
                <a:ext cx="1944763" cy="369332"/>
              </a:xfrm>
              <a:prstGeom prst="roundRect">
                <a:avLst>
                  <a:gd name="adj" fmla="val 7023"/>
                </a:avLst>
              </a:prstGeom>
              <a:solidFill>
                <a:srgbClr val="ECF8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</a:rPr>
                  <a:t>버전</a:t>
                </a:r>
              </a:p>
            </p:txBody>
          </p:sp>
          <p:sp>
            <p:nvSpPr>
              <p:cNvPr id="54" name="모서리가 둥근 직사각형 9">
                <a:extLst>
                  <a:ext uri="{FF2B5EF4-FFF2-40B4-BE49-F238E27FC236}">
                    <a16:creationId xmlns:a16="http://schemas.microsoft.com/office/drawing/2014/main" id="{BCCA8AAE-4C23-45D4-A5A9-19A76FDE4C31}"/>
                  </a:ext>
                </a:extLst>
              </p:cNvPr>
              <p:cNvSpPr/>
              <p:nvPr/>
            </p:nvSpPr>
            <p:spPr>
              <a:xfrm>
                <a:off x="9322026" y="5411781"/>
                <a:ext cx="1944763" cy="369332"/>
              </a:xfrm>
              <a:prstGeom prst="roundRect">
                <a:avLst>
                  <a:gd name="adj" fmla="val 7023"/>
                </a:avLst>
              </a:prstGeom>
              <a:solidFill>
                <a:srgbClr val="ECF8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</a:rPr>
                  <a:t>지원언어</a:t>
                </a:r>
              </a:p>
            </p:txBody>
          </p:sp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0946309F-2D0F-4047-87B3-91DEC346A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215" y="2210006"/>
            <a:ext cx="4667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51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75015" y="226604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555328189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2878325"/>
            <a:ext cx="7158891" cy="373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반면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이미 충분한 데이터가 쌓여 있다면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사용자를 중심으로 데이터를 분석합니다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저번 시간에는 데이터 간의 관계와 이러한 관계를 어떻게 부르는지에 대해서 배웠어요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데이터 시각화 방법인 </a:t>
            </a:r>
            <a:r>
              <a:rPr lang="ko-KR" altLang="en-US" sz="1400" dirty="0" err="1">
                <a:latin typeface="+mn-ea"/>
              </a:rPr>
              <a:t>산점도</a:t>
            </a:r>
            <a:r>
              <a:rPr lang="ko-KR" altLang="en-US" sz="1400" dirty="0">
                <a:latin typeface="+mn-ea"/>
              </a:rPr>
              <a:t> 그래프와 박스 그래프와 데이터 </a:t>
            </a:r>
            <a:r>
              <a:rPr lang="ko-KR" altLang="en-US" sz="1400" dirty="0" err="1">
                <a:latin typeface="+mn-ea"/>
              </a:rPr>
              <a:t>전처리</a:t>
            </a:r>
            <a:r>
              <a:rPr lang="ko-KR" altLang="en-US" sz="1400" dirty="0">
                <a:latin typeface="+mn-ea"/>
              </a:rPr>
              <a:t> 방법도 알아보았습니다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Review (5)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7940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p.7 </a:t>
            </a:r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표와 이전 문제에서 확인한 필요한 데이터를 비교해 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C6C48-00B7-41DA-A63A-971904115594}"/>
              </a:ext>
            </a:extLst>
          </p:cNvPr>
          <p:cNvSpPr txBox="1"/>
          <p:nvPr/>
        </p:nvSpPr>
        <p:spPr>
          <a:xfrm>
            <a:off x="2575418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8B6A27-98CE-44B1-A7C9-61E403AA9BFA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필요 없는 특성을 제거했지만 아직 </a:t>
            </a:r>
            <a:r>
              <a:rPr lang="ko-KR" altLang="en-US" sz="1400" dirty="0" err="1"/>
              <a:t>결측값을</a:t>
            </a:r>
            <a:r>
              <a:rPr lang="ko-KR" altLang="en-US" sz="1400" dirty="0"/>
              <a:t> 확인하여 제거해야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다음 표에서 </a:t>
            </a:r>
            <a:r>
              <a:rPr lang="ko-KR" altLang="en-US" sz="1400" dirty="0" err="1"/>
              <a:t>결측값에</a:t>
            </a:r>
            <a:r>
              <a:rPr lang="ko-KR" altLang="en-US" sz="1400" dirty="0"/>
              <a:t> 들어갈 만한 내용을 옮겨 표를 완성시켜 봅시다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A7F49C78-FE1C-4634-B145-C2C8C64F09E0}"/>
              </a:ext>
            </a:extLst>
          </p:cNvPr>
          <p:cNvSpPr/>
          <p:nvPr/>
        </p:nvSpPr>
        <p:spPr>
          <a:xfrm>
            <a:off x="9477873" y="2657490"/>
            <a:ext cx="1916348" cy="2937754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62">
            <a:extLst>
              <a:ext uri="{FF2B5EF4-FFF2-40B4-BE49-F238E27FC236}">
                <a16:creationId xmlns:a16="http://schemas.microsoft.com/office/drawing/2014/main" id="{F0666A97-18B2-44BD-8BBA-2FC76C2DF481}"/>
              </a:ext>
            </a:extLst>
          </p:cNvPr>
          <p:cNvSpPr/>
          <p:nvPr/>
        </p:nvSpPr>
        <p:spPr>
          <a:xfrm>
            <a:off x="9986047" y="3086336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61724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27" name="모서리가 둥근 직사각형 62">
            <a:extLst>
              <a:ext uri="{FF2B5EF4-FFF2-40B4-BE49-F238E27FC236}">
                <a16:creationId xmlns:a16="http://schemas.microsoft.com/office/drawing/2014/main" id="{CEFF6FDE-8B72-413F-8418-5F18F77EC1C1}"/>
              </a:ext>
            </a:extLst>
          </p:cNvPr>
          <p:cNvSpPr/>
          <p:nvPr/>
        </p:nvSpPr>
        <p:spPr>
          <a:xfrm>
            <a:off x="9986047" y="3703693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게임</a:t>
            </a:r>
          </a:p>
        </p:txBody>
      </p:sp>
      <p:sp>
        <p:nvSpPr>
          <p:cNvPr id="28" name="모서리가 둥근 직사각형 62">
            <a:extLst>
              <a:ext uri="{FF2B5EF4-FFF2-40B4-BE49-F238E27FC236}">
                <a16:creationId xmlns:a16="http://schemas.microsoft.com/office/drawing/2014/main" id="{F23AFF93-8D1B-4BB1-BC26-213F25BCE940}"/>
              </a:ext>
            </a:extLst>
          </p:cNvPr>
          <p:cNvSpPr/>
          <p:nvPr/>
        </p:nvSpPr>
        <p:spPr>
          <a:xfrm>
            <a:off x="9986047" y="4321050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3.99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30" name="모서리가 둥근 직사각형 62">
            <a:extLst>
              <a:ext uri="{FF2B5EF4-FFF2-40B4-BE49-F238E27FC236}">
                <a16:creationId xmlns:a16="http://schemas.microsoft.com/office/drawing/2014/main" id="{2F858700-9FB0-459E-A140-B53F752D8869}"/>
              </a:ext>
            </a:extLst>
          </p:cNvPr>
          <p:cNvSpPr/>
          <p:nvPr/>
        </p:nvSpPr>
        <p:spPr>
          <a:xfrm>
            <a:off x="9986047" y="4935832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2.5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26" name="모서리가 둥근 직사각형 9">
            <a:extLst>
              <a:ext uri="{FF2B5EF4-FFF2-40B4-BE49-F238E27FC236}">
                <a16:creationId xmlns:a16="http://schemas.microsoft.com/office/drawing/2014/main" id="{2353A806-4E12-48D2-9BA1-B0A28DD2A94B}"/>
              </a:ext>
            </a:extLst>
          </p:cNvPr>
          <p:cNvSpPr/>
          <p:nvPr/>
        </p:nvSpPr>
        <p:spPr>
          <a:xfrm>
            <a:off x="2647605" y="2657490"/>
            <a:ext cx="6592189" cy="2944762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1746090-FE66-43FB-B165-AAE6707F5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190340"/>
              </p:ext>
            </p:extLst>
          </p:nvPr>
        </p:nvGraphicFramePr>
        <p:xfrm>
          <a:off x="2798375" y="2762552"/>
          <a:ext cx="6272645" cy="26934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5000">
                  <a:extLst>
                    <a:ext uri="{9D8B030D-6E8A-4147-A177-3AD203B41FA5}">
                      <a16:colId xmlns:a16="http://schemas.microsoft.com/office/drawing/2014/main" val="2865038984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3907180058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2273761368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382010911"/>
                    </a:ext>
                  </a:extLst>
                </a:gridCol>
                <a:gridCol w="2117770">
                  <a:extLst>
                    <a:ext uri="{9D8B030D-6E8A-4147-A177-3AD203B41FA5}">
                      <a16:colId xmlns:a16="http://schemas.microsoft.com/office/drawing/2014/main" val="2476671911"/>
                    </a:ext>
                  </a:extLst>
                </a:gridCol>
              </a:tblGrid>
              <a:tr h="471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웰컴체 Regular" panose="02020603020101020101" pitchFamily="18" charset="-127"/>
                          <a:ea typeface="웰컴체 Regular" panose="02020603020101020101" pitchFamily="18" charset="-127"/>
                          <a:cs typeface="+mn-cs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리뷰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별점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장르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090719"/>
                  </a:ext>
                </a:extLst>
              </a:tr>
              <a:tr h="402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요가</a:t>
                      </a:r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.com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3.99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1189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4.5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건강 및 피트니스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899722"/>
                  </a:ext>
                </a:extLst>
              </a:tr>
              <a:tr h="471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UE</a:t>
                      </a:r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 </a:t>
                      </a:r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BOOM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0.00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612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2.5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음악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087697"/>
                  </a:ext>
                </a:extLst>
              </a:tr>
              <a:tr h="471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듀엣 게임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2.99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14407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5.0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게임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516704"/>
                  </a:ext>
                </a:extLst>
              </a:tr>
              <a:tr h="40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ESPN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0.00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64925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4.0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스포츠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864143"/>
                  </a:ext>
                </a:extLst>
              </a:tr>
              <a:tr h="471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오늘의 대한민국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0.00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61724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3.5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뉴스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155725"/>
                  </a:ext>
                </a:extLst>
              </a:tr>
            </a:tbl>
          </a:graphicData>
        </a:graphic>
      </p:graphicFrame>
      <p:sp>
        <p:nvSpPr>
          <p:cNvPr id="29" name="모서리가 둥근 직사각형 23">
            <a:extLst>
              <a:ext uri="{FF2B5EF4-FFF2-40B4-BE49-F238E27FC236}">
                <a16:creationId xmlns:a16="http://schemas.microsoft.com/office/drawing/2014/main" id="{8E0AFAB9-20B7-46C6-907C-3EED60F32681}"/>
              </a:ext>
            </a:extLst>
          </p:cNvPr>
          <p:cNvSpPr>
            <a:spLocks/>
          </p:cNvSpPr>
          <p:nvPr/>
        </p:nvSpPr>
        <p:spPr>
          <a:xfrm>
            <a:off x="7016749" y="4186018"/>
            <a:ext cx="1984375" cy="325233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rgbClr val="FF0000"/>
                </a:solidFill>
              </a:rPr>
              <a:t>게임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23">
            <a:extLst>
              <a:ext uri="{FF2B5EF4-FFF2-40B4-BE49-F238E27FC236}">
                <a16:creationId xmlns:a16="http://schemas.microsoft.com/office/drawing/2014/main" id="{9AFB9C03-D66C-4D98-93E6-56F965EF2C6C}"/>
              </a:ext>
            </a:extLst>
          </p:cNvPr>
          <p:cNvSpPr>
            <a:spLocks/>
          </p:cNvSpPr>
          <p:nvPr/>
        </p:nvSpPr>
        <p:spPr>
          <a:xfrm>
            <a:off x="6338104" y="3705193"/>
            <a:ext cx="548472" cy="325233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2.5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2" name="모서리가 둥근 직사각형 23">
            <a:extLst>
              <a:ext uri="{FF2B5EF4-FFF2-40B4-BE49-F238E27FC236}">
                <a16:creationId xmlns:a16="http://schemas.microsoft.com/office/drawing/2014/main" id="{9051DC00-1E91-45EB-986C-2EE63D30F770}"/>
              </a:ext>
            </a:extLst>
          </p:cNvPr>
          <p:cNvSpPr>
            <a:spLocks/>
          </p:cNvSpPr>
          <p:nvPr/>
        </p:nvSpPr>
        <p:spPr>
          <a:xfrm>
            <a:off x="5071278" y="5061832"/>
            <a:ext cx="1139021" cy="325233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61724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3" name="모서리가 둥근 직사각형 23">
            <a:extLst>
              <a:ext uri="{FF2B5EF4-FFF2-40B4-BE49-F238E27FC236}">
                <a16:creationId xmlns:a16="http://schemas.microsoft.com/office/drawing/2014/main" id="{F00136CE-499E-468B-878D-E5E64CB987F8}"/>
              </a:ext>
            </a:extLst>
          </p:cNvPr>
          <p:cNvSpPr>
            <a:spLocks/>
          </p:cNvSpPr>
          <p:nvPr/>
        </p:nvSpPr>
        <p:spPr>
          <a:xfrm>
            <a:off x="4207668" y="3302794"/>
            <a:ext cx="740570" cy="28098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3.99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94A8037-CDDA-45FA-85BD-5DEBDC018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78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52786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54059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전처리를 마쳤으니 우선 어떤 종류의 앱이 가장 많이 등록되어 있는지 조사하려고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어떤 데이터 시각화 방법이 적합할 지 판단해보세요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p.8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5106" y="2256817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2C2EF7-FBB5-4004-B582-257B7C530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603DF2-D69E-4337-BED8-2FD306C2928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모든 값들을 대표하는 대푯값과 데이터 중에서 가장 극단적인 값을 가지는 대푯값을 골라보세요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258466-DEF5-4072-9E37-A5267C7DB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504" y="2274567"/>
            <a:ext cx="3476781" cy="30263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CA09C45-B92D-48C7-AD69-4AA2B25738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470" y="2338183"/>
            <a:ext cx="4193991" cy="2899160"/>
          </a:xfrm>
          <a:prstGeom prst="rect">
            <a:avLst/>
          </a:prstGeom>
        </p:spPr>
      </p:pic>
      <p:sp>
        <p:nvSpPr>
          <p:cNvPr id="39" name="모서리가 둥근 직사각형 59">
            <a:extLst>
              <a:ext uri="{FF2B5EF4-FFF2-40B4-BE49-F238E27FC236}">
                <a16:creationId xmlns:a16="http://schemas.microsoft.com/office/drawing/2014/main" id="{D013C9BF-C114-43D4-8B10-44C873DFB846}"/>
              </a:ext>
            </a:extLst>
          </p:cNvPr>
          <p:cNvSpPr/>
          <p:nvPr/>
        </p:nvSpPr>
        <p:spPr>
          <a:xfrm>
            <a:off x="3606975" y="5598667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적합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모서리가 둥근 직사각형 59">
            <a:extLst>
              <a:ext uri="{FF2B5EF4-FFF2-40B4-BE49-F238E27FC236}">
                <a16:creationId xmlns:a16="http://schemas.microsoft.com/office/drawing/2014/main" id="{7AF43B85-6483-45C1-8AA2-20D7FCA4ABC1}"/>
              </a:ext>
            </a:extLst>
          </p:cNvPr>
          <p:cNvSpPr/>
          <p:nvPr/>
        </p:nvSpPr>
        <p:spPr>
          <a:xfrm>
            <a:off x="5240263" y="5599470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부적합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모서리가 둥근 직사각형 59">
            <a:extLst>
              <a:ext uri="{FF2B5EF4-FFF2-40B4-BE49-F238E27FC236}">
                <a16:creationId xmlns:a16="http://schemas.microsoft.com/office/drawing/2014/main" id="{3C60CB2F-1B0C-4D94-B38C-71AF0E20D6DA}"/>
              </a:ext>
            </a:extLst>
          </p:cNvPr>
          <p:cNvSpPr/>
          <p:nvPr/>
        </p:nvSpPr>
        <p:spPr>
          <a:xfrm>
            <a:off x="7570096" y="5602147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적합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모서리가 둥근 직사각형 59">
            <a:extLst>
              <a:ext uri="{FF2B5EF4-FFF2-40B4-BE49-F238E27FC236}">
                <a16:creationId xmlns:a16="http://schemas.microsoft.com/office/drawing/2014/main" id="{6E52B1F6-22F8-46A9-B4C9-EFE96112A424}"/>
              </a:ext>
            </a:extLst>
          </p:cNvPr>
          <p:cNvSpPr/>
          <p:nvPr/>
        </p:nvSpPr>
        <p:spPr>
          <a:xfrm>
            <a:off x="9203384" y="5598667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부적합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E0D314-9FB5-4990-BFDF-78E33563016B}"/>
              </a:ext>
            </a:extLst>
          </p:cNvPr>
          <p:cNvSpPr txBox="1"/>
          <p:nvPr/>
        </p:nvSpPr>
        <p:spPr>
          <a:xfrm>
            <a:off x="9223563" y="5293079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F2530E-BA25-4946-B981-72230DD511A7}"/>
              </a:ext>
            </a:extLst>
          </p:cNvPr>
          <p:cNvSpPr txBox="1"/>
          <p:nvPr/>
        </p:nvSpPr>
        <p:spPr>
          <a:xfrm>
            <a:off x="3627154" y="529057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3433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52786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54059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전처리를 마쳤으니 우선 어떤 종류의 앱이 가장 많이 등록되어 있는지 조사하려고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어떤 데이터 시각화 방법이 적합할 지 판단해보세요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p.8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5106" y="2256817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2C2EF7-FBB5-4004-B582-257B7C530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603DF2-D69E-4337-BED8-2FD306C2928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모든 값들을 대표하는 대푯값과 데이터 중에서 가장 극단적인 값을 가지는 대푯값을 골라보세요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6A77185-3259-4F3E-8F87-97B97C37D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082" y="2317834"/>
            <a:ext cx="3397224" cy="3075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C9C345-66A4-4C64-A731-02FB2A1F6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961" y="2290787"/>
            <a:ext cx="3499410" cy="3041285"/>
          </a:xfrm>
          <a:prstGeom prst="rect">
            <a:avLst/>
          </a:prstGeom>
        </p:spPr>
      </p:pic>
      <p:sp>
        <p:nvSpPr>
          <p:cNvPr id="29" name="모서리가 둥근 직사각형 59">
            <a:extLst>
              <a:ext uri="{FF2B5EF4-FFF2-40B4-BE49-F238E27FC236}">
                <a16:creationId xmlns:a16="http://schemas.microsoft.com/office/drawing/2014/main" id="{AB810BA4-5D75-435E-A370-517B73C710B8}"/>
              </a:ext>
            </a:extLst>
          </p:cNvPr>
          <p:cNvSpPr/>
          <p:nvPr/>
        </p:nvSpPr>
        <p:spPr>
          <a:xfrm>
            <a:off x="3606975" y="5598667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적합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모서리가 둥근 직사각형 59">
            <a:extLst>
              <a:ext uri="{FF2B5EF4-FFF2-40B4-BE49-F238E27FC236}">
                <a16:creationId xmlns:a16="http://schemas.microsoft.com/office/drawing/2014/main" id="{5791AED3-FECB-4F69-B65B-D0086EB3B729}"/>
              </a:ext>
            </a:extLst>
          </p:cNvPr>
          <p:cNvSpPr/>
          <p:nvPr/>
        </p:nvSpPr>
        <p:spPr>
          <a:xfrm>
            <a:off x="5240263" y="5599470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부적합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모서리가 둥근 직사각형 59">
            <a:extLst>
              <a:ext uri="{FF2B5EF4-FFF2-40B4-BE49-F238E27FC236}">
                <a16:creationId xmlns:a16="http://schemas.microsoft.com/office/drawing/2014/main" id="{FBD5E21F-F030-4AE4-AF14-3BAC6737AAE0}"/>
              </a:ext>
            </a:extLst>
          </p:cNvPr>
          <p:cNvSpPr/>
          <p:nvPr/>
        </p:nvSpPr>
        <p:spPr>
          <a:xfrm>
            <a:off x="7570096" y="5602147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적합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모서리가 둥근 직사각형 59">
            <a:extLst>
              <a:ext uri="{FF2B5EF4-FFF2-40B4-BE49-F238E27FC236}">
                <a16:creationId xmlns:a16="http://schemas.microsoft.com/office/drawing/2014/main" id="{EE1B6D59-F916-4B41-93AF-1A13209854A1}"/>
              </a:ext>
            </a:extLst>
          </p:cNvPr>
          <p:cNvSpPr/>
          <p:nvPr/>
        </p:nvSpPr>
        <p:spPr>
          <a:xfrm>
            <a:off x="9203384" y="5598667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부적합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F3ED94-A817-474B-805E-B7FA0A865895}"/>
              </a:ext>
            </a:extLst>
          </p:cNvPr>
          <p:cNvSpPr txBox="1"/>
          <p:nvPr/>
        </p:nvSpPr>
        <p:spPr>
          <a:xfrm>
            <a:off x="7590275" y="5292507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29B065-46B5-4BA1-9C19-EB200B4A8A8D}"/>
              </a:ext>
            </a:extLst>
          </p:cNvPr>
          <p:cNvSpPr txBox="1"/>
          <p:nvPr/>
        </p:nvSpPr>
        <p:spPr>
          <a:xfrm>
            <a:off x="3627154" y="529057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0388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44077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62768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앱 스토어에 등록된 앱 개수를 장르별로 알아보기 위해 파이 그래프를 선택했습니다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다음 파이 그래프를 보고 빈칸에 알맞은 내용을 옮겨 문장을 완성시켜 봅시다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p.9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5106" y="2256817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324211" y="4459935"/>
            <a:ext cx="7519498" cy="1756882"/>
          </a:xfrm>
          <a:prstGeom prst="roundRect">
            <a:avLst>
              <a:gd name="adj" fmla="val 7023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05050" y="4522608"/>
            <a:ext cx="4317292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파이그래프 분석 결과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스토어에 등록된 앱 중 반 이상이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209212" y="2416505"/>
            <a:ext cx="4634497" cy="1826456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845029" y="2876782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게임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578298" y="2874746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게임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845029" y="3401154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교육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575890" y="3401154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엔터테인먼트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458CB38-8F52-4B10-8525-1C3BB02A0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9F26BD-77F5-48D6-B136-57913306CBF8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표가 나타내고 있는 값이 무엇인지 살펴보면서 진행해 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7" name="모서리가 둥근 직사각형 42">
            <a:extLst>
              <a:ext uri="{FF2B5EF4-FFF2-40B4-BE49-F238E27FC236}">
                <a16:creationId xmlns:a16="http://schemas.microsoft.com/office/drawing/2014/main" id="{89A995C0-D1D1-45C8-94D9-17885A931472}"/>
              </a:ext>
            </a:extLst>
          </p:cNvPr>
          <p:cNvSpPr/>
          <p:nvPr/>
        </p:nvSpPr>
        <p:spPr>
          <a:xfrm>
            <a:off x="3405051" y="4961321"/>
            <a:ext cx="984069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다음으로는</a:t>
            </a:r>
          </a:p>
        </p:txBody>
      </p:sp>
      <p:sp>
        <p:nvSpPr>
          <p:cNvPr id="48" name="모서리가 둥근 직사각형 42">
            <a:extLst>
              <a:ext uri="{FF2B5EF4-FFF2-40B4-BE49-F238E27FC236}">
                <a16:creationId xmlns:a16="http://schemas.microsoft.com/office/drawing/2014/main" id="{BF867678-E771-496F-B2F7-795B83B3978B}"/>
              </a:ext>
            </a:extLst>
          </p:cNvPr>
          <p:cNvSpPr/>
          <p:nvPr/>
        </p:nvSpPr>
        <p:spPr>
          <a:xfrm>
            <a:off x="3405048" y="5382031"/>
            <a:ext cx="3475121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따라서 앱 스토어의 절반 이상을 차지하고 있는</a:t>
            </a:r>
          </a:p>
        </p:txBody>
      </p:sp>
      <p:sp>
        <p:nvSpPr>
          <p:cNvPr id="51" name="모서리가 둥근 직사각형 42">
            <a:extLst>
              <a:ext uri="{FF2B5EF4-FFF2-40B4-BE49-F238E27FC236}">
                <a16:creationId xmlns:a16="http://schemas.microsoft.com/office/drawing/2014/main" id="{67EA7FF1-84AD-4C95-9EA9-F71226AF034B}"/>
              </a:ext>
            </a:extLst>
          </p:cNvPr>
          <p:cNvSpPr/>
          <p:nvPr/>
        </p:nvSpPr>
        <p:spPr>
          <a:xfrm>
            <a:off x="7620805" y="5396044"/>
            <a:ext cx="3131494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앱들은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Kai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에게 다른 앱들보다 다양하고</a:t>
            </a:r>
          </a:p>
        </p:txBody>
      </p:sp>
      <p:sp>
        <p:nvSpPr>
          <p:cNvPr id="52" name="모서리가 둥근 직사각형 42">
            <a:extLst>
              <a:ext uri="{FF2B5EF4-FFF2-40B4-BE49-F238E27FC236}">
                <a16:creationId xmlns:a16="http://schemas.microsoft.com/office/drawing/2014/main" id="{481556E0-69A0-4815-BC98-3EB11FB56CC6}"/>
              </a:ext>
            </a:extLst>
          </p:cNvPr>
          <p:cNvSpPr/>
          <p:nvPr/>
        </p:nvSpPr>
        <p:spPr>
          <a:xfrm>
            <a:off x="3405050" y="5787317"/>
            <a:ext cx="7357796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만족할 만한 선택지를 제공할 수 있을 것이라고 생각됩니다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91985D-41E0-4CC3-863A-54A29FAFF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11" y="2167479"/>
            <a:ext cx="2524991" cy="2285591"/>
          </a:xfrm>
          <a:prstGeom prst="rect">
            <a:avLst/>
          </a:prstGeom>
        </p:spPr>
      </p:pic>
      <p:sp>
        <p:nvSpPr>
          <p:cNvPr id="31" name="모서리가 둥근 직사각형 43">
            <a:extLst>
              <a:ext uri="{FF2B5EF4-FFF2-40B4-BE49-F238E27FC236}">
                <a16:creationId xmlns:a16="http://schemas.microsoft.com/office/drawing/2014/main" id="{93BF867E-2CF2-4BA2-B110-5C37E6256F7E}"/>
              </a:ext>
            </a:extLst>
          </p:cNvPr>
          <p:cNvSpPr>
            <a:spLocks/>
          </p:cNvSpPr>
          <p:nvPr/>
        </p:nvSpPr>
        <p:spPr>
          <a:xfrm>
            <a:off x="7803181" y="4558043"/>
            <a:ext cx="805281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게임</a:t>
            </a:r>
          </a:p>
        </p:txBody>
      </p:sp>
      <p:sp>
        <p:nvSpPr>
          <p:cNvPr id="32" name="모서리가 둥근 직사각형 42">
            <a:extLst>
              <a:ext uri="{FF2B5EF4-FFF2-40B4-BE49-F238E27FC236}">
                <a16:creationId xmlns:a16="http://schemas.microsoft.com/office/drawing/2014/main" id="{B75FE674-C1AB-42C4-A95F-20A1503864B0}"/>
              </a:ext>
            </a:extLst>
          </p:cNvPr>
          <p:cNvSpPr/>
          <p:nvPr/>
        </p:nvSpPr>
        <p:spPr>
          <a:xfrm>
            <a:off x="8689301" y="4517369"/>
            <a:ext cx="1177510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앱이었습니다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모서리가 둥근 직사각형 43">
            <a:extLst>
              <a:ext uri="{FF2B5EF4-FFF2-40B4-BE49-F238E27FC236}">
                <a16:creationId xmlns:a16="http://schemas.microsoft.com/office/drawing/2014/main" id="{1EFBB002-35D6-457F-BF62-B001A0806916}"/>
              </a:ext>
            </a:extLst>
          </p:cNvPr>
          <p:cNvSpPr>
            <a:spLocks/>
          </p:cNvSpPr>
          <p:nvPr/>
        </p:nvSpPr>
        <p:spPr>
          <a:xfrm>
            <a:off x="4469960" y="5002067"/>
            <a:ext cx="1164685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엔터테인먼트</a:t>
            </a:r>
          </a:p>
        </p:txBody>
      </p:sp>
      <p:sp>
        <p:nvSpPr>
          <p:cNvPr id="35" name="모서리가 둥근 직사각형 42">
            <a:extLst>
              <a:ext uri="{FF2B5EF4-FFF2-40B4-BE49-F238E27FC236}">
                <a16:creationId xmlns:a16="http://schemas.microsoft.com/office/drawing/2014/main" id="{FDE3428A-A163-492A-A83B-E274BA4A2542}"/>
              </a:ext>
            </a:extLst>
          </p:cNvPr>
          <p:cNvSpPr/>
          <p:nvPr/>
        </p:nvSpPr>
        <p:spPr>
          <a:xfrm>
            <a:off x="5715485" y="4971587"/>
            <a:ext cx="1164685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번째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모서리가 둥근 직사각형 43">
            <a:extLst>
              <a:ext uri="{FF2B5EF4-FFF2-40B4-BE49-F238E27FC236}">
                <a16:creationId xmlns:a16="http://schemas.microsoft.com/office/drawing/2014/main" id="{C0442FFE-7F6D-44FB-B588-C938886C62A6}"/>
              </a:ext>
            </a:extLst>
          </p:cNvPr>
          <p:cNvSpPr>
            <a:spLocks/>
          </p:cNvSpPr>
          <p:nvPr/>
        </p:nvSpPr>
        <p:spPr>
          <a:xfrm>
            <a:off x="6946957" y="5002778"/>
            <a:ext cx="603554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FF0000"/>
                </a:solidFill>
              </a:rPr>
              <a:t>교육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1" name="모서리가 둥근 직사각형 42">
            <a:extLst>
              <a:ext uri="{FF2B5EF4-FFF2-40B4-BE49-F238E27FC236}">
                <a16:creationId xmlns:a16="http://schemas.microsoft.com/office/drawing/2014/main" id="{97935CA6-2A02-4883-8E84-3F2C51DB7C9A}"/>
              </a:ext>
            </a:extLst>
          </p:cNvPr>
          <p:cNvSpPr/>
          <p:nvPr/>
        </p:nvSpPr>
        <p:spPr>
          <a:xfrm>
            <a:off x="7631352" y="4971653"/>
            <a:ext cx="3131494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번째로 많은 걸 알 수 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모서리가 둥근 직사각형 43">
            <a:extLst>
              <a:ext uri="{FF2B5EF4-FFF2-40B4-BE49-F238E27FC236}">
                <a16:creationId xmlns:a16="http://schemas.microsoft.com/office/drawing/2014/main" id="{486C13AA-CA06-4E5F-8DF3-0D400F2DF7E5}"/>
              </a:ext>
            </a:extLst>
          </p:cNvPr>
          <p:cNvSpPr>
            <a:spLocks/>
          </p:cNvSpPr>
          <p:nvPr/>
        </p:nvSpPr>
        <p:spPr>
          <a:xfrm>
            <a:off x="6946957" y="5416808"/>
            <a:ext cx="603555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게임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544C4F1-EBAF-4761-855D-60420267D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230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759A71A-DACF-41AF-94D1-779E86CA0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398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499218" y="1102964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499218" y="1550664"/>
            <a:ext cx="9073657" cy="653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/>
              <a:t>Kai</a:t>
            </a:r>
            <a:r>
              <a:rPr lang="ko-KR" altLang="en-US" sz="1300" dirty="0"/>
              <a:t>는 다른 사용자들이 남긴 </a:t>
            </a:r>
            <a:r>
              <a:rPr lang="ko-KR" altLang="en-US" sz="1300" dirty="0" err="1"/>
              <a:t>별점과</a:t>
            </a:r>
            <a:r>
              <a:rPr lang="ko-KR" altLang="en-US" sz="1300" dirty="0"/>
              <a:t> 앱의 가격을 보고 설치할 앱을 선택하려고 합니다</a:t>
            </a:r>
            <a:r>
              <a:rPr lang="en-US" altLang="ko-KR" sz="13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dirty="0" err="1"/>
              <a:t>별점에</a:t>
            </a:r>
            <a:r>
              <a:rPr lang="ko-KR" altLang="en-US" sz="1300" dirty="0"/>
              <a:t> 따른 평균 가격을 나타낸 다음 막대 그래프를 활용하여 올바른 선택지를 골라봅시다</a:t>
            </a:r>
            <a:r>
              <a:rPr lang="en-US" altLang="ko-KR" sz="13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p.10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CEFCE0-95E9-4BE4-8EBC-216AE8AE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542016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9DA899-D37C-441F-B5EC-1BD782C2D96F}"/>
              </a:ext>
            </a:extLst>
          </p:cNvPr>
          <p:cNvSpPr txBox="1"/>
          <p:nvPr/>
        </p:nvSpPr>
        <p:spPr>
          <a:xfrm>
            <a:off x="3029338" y="6525196"/>
            <a:ext cx="7838687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중앙값은 데이터의 개수가 짝수일 땐 중앙에 있는 두 개의 값을 더한 뒤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로 나누어 주면 구할 수 있어요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6DCE3D-E080-4803-9BF9-8C4F7FE1EC5C}"/>
              </a:ext>
            </a:extLst>
          </p:cNvPr>
          <p:cNvSpPr/>
          <p:nvPr/>
        </p:nvSpPr>
        <p:spPr>
          <a:xfrm>
            <a:off x="2876550" y="2457450"/>
            <a:ext cx="8296547" cy="3652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2">
            <a:extLst>
              <a:ext uri="{FF2B5EF4-FFF2-40B4-BE49-F238E27FC236}">
                <a16:creationId xmlns:a16="http://schemas.microsoft.com/office/drawing/2014/main" id="{88D242F7-FAE3-4E17-B03E-D5E2E8230A69}"/>
              </a:ext>
            </a:extLst>
          </p:cNvPr>
          <p:cNvSpPr/>
          <p:nvPr/>
        </p:nvSpPr>
        <p:spPr>
          <a:xfrm>
            <a:off x="7271660" y="2619796"/>
            <a:ext cx="3889632" cy="565817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별점이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낮으면 가격도 낮다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6" name="모서리가 둥근 직사각형 23">
            <a:extLst>
              <a:ext uri="{FF2B5EF4-FFF2-40B4-BE49-F238E27FC236}">
                <a16:creationId xmlns:a16="http://schemas.microsoft.com/office/drawing/2014/main" id="{8EFDB3EB-353A-4A01-919A-F33B24A3CC48}"/>
              </a:ext>
            </a:extLst>
          </p:cNvPr>
          <p:cNvSpPr/>
          <p:nvPr/>
        </p:nvSpPr>
        <p:spPr>
          <a:xfrm>
            <a:off x="7271659" y="3288208"/>
            <a:ext cx="3889632" cy="565817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별점이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낮으면 가격이 높다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7" name="모서리가 둥근 직사각형 22">
            <a:extLst>
              <a:ext uri="{FF2B5EF4-FFF2-40B4-BE49-F238E27FC236}">
                <a16:creationId xmlns:a16="http://schemas.microsoft.com/office/drawing/2014/main" id="{61D0AAB9-BC01-413F-8DF9-A4F70D261489}"/>
              </a:ext>
            </a:extLst>
          </p:cNvPr>
          <p:cNvSpPr/>
          <p:nvPr/>
        </p:nvSpPr>
        <p:spPr>
          <a:xfrm>
            <a:off x="7271658" y="3956620"/>
            <a:ext cx="3889632" cy="565817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별점이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높으면 가격이 낮다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8" name="모서리가 둥근 직사각형 22">
            <a:extLst>
              <a:ext uri="{FF2B5EF4-FFF2-40B4-BE49-F238E27FC236}">
                <a16:creationId xmlns:a16="http://schemas.microsoft.com/office/drawing/2014/main" id="{E120C4E8-EFCD-462A-B424-9970394586D8}"/>
              </a:ext>
            </a:extLst>
          </p:cNvPr>
          <p:cNvSpPr/>
          <p:nvPr/>
        </p:nvSpPr>
        <p:spPr>
          <a:xfrm>
            <a:off x="7271658" y="4625032"/>
            <a:ext cx="3889632" cy="565817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별점이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높으면 가격도 높다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0" name="모서리가 둥근 직사각형 22">
            <a:extLst>
              <a:ext uri="{FF2B5EF4-FFF2-40B4-BE49-F238E27FC236}">
                <a16:creationId xmlns:a16="http://schemas.microsoft.com/office/drawing/2014/main" id="{06200C05-AA3B-4EC5-8367-D55D66E253A5}"/>
              </a:ext>
            </a:extLst>
          </p:cNvPr>
          <p:cNvSpPr/>
          <p:nvPr/>
        </p:nvSpPr>
        <p:spPr>
          <a:xfrm>
            <a:off x="7271658" y="5293444"/>
            <a:ext cx="3889632" cy="565817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200" dirty="0" err="1">
                <a:solidFill>
                  <a:srgbClr val="FF0000"/>
                </a:solidFill>
                <a:latin typeface="+mn-ea"/>
              </a:rPr>
              <a:t>별점과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 가격은 관련이 없다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A5CFA1-889B-4FC2-9509-4EBAC0C2C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781" y="2363065"/>
            <a:ext cx="3736645" cy="38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143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3C450FD-4BD4-46EE-A8E6-DCE10EA15949}"/>
              </a:ext>
            </a:extLst>
          </p:cNvPr>
          <p:cNvGrpSpPr/>
          <p:nvPr/>
        </p:nvGrpSpPr>
        <p:grpSpPr>
          <a:xfrm>
            <a:off x="0" y="152400"/>
            <a:ext cx="12192000" cy="6553200"/>
            <a:chOff x="0" y="152400"/>
            <a:chExt cx="12192000" cy="6553200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B8B0DF56-6EBD-4D67-9C19-1AE2161F3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2400"/>
              <a:ext cx="12192000" cy="6553200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EB26DB0-D7B6-406B-BBC5-85AA8304E1AD}"/>
                </a:ext>
              </a:extLst>
            </p:cNvPr>
            <p:cNvSpPr/>
            <p:nvPr/>
          </p:nvSpPr>
          <p:spPr>
            <a:xfrm>
              <a:off x="2575418" y="2220686"/>
              <a:ext cx="8981041" cy="3918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7" y="97251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7" y="1409256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</a:t>
            </a:r>
            <a:r>
              <a:rPr lang="ko-KR" altLang="en-US" sz="1400" dirty="0" err="1"/>
              <a:t>별점과</a:t>
            </a:r>
            <a:r>
              <a:rPr lang="ko-KR" altLang="en-US" sz="1400" dirty="0"/>
              <a:t> 가격은 크게 관련이 없지만 </a:t>
            </a:r>
            <a:r>
              <a:rPr lang="ko-KR" altLang="en-US" sz="1400" dirty="0" err="1"/>
              <a:t>별점과</a:t>
            </a:r>
            <a:r>
              <a:rPr lang="ko-KR" altLang="en-US" sz="1400" dirty="0"/>
              <a:t> 리뷰 개수는 관련이 있을 것 같아 알아보기로 하였습니다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별점에</a:t>
            </a:r>
            <a:r>
              <a:rPr lang="ko-KR" altLang="en-US" sz="1400" dirty="0"/>
              <a:t> 따른 평균 리뷰 개수를 나타낸 다음 그래프를 활용하여 알맞은 내용을 옮겨 문장을 완성해 봅시다</a:t>
            </a:r>
            <a:r>
              <a:rPr lang="en-US" altLang="ko-KR" sz="1400" dirty="0"/>
              <a:t>.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p.11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4AF2C22-2F96-4FF8-A8D8-600436D13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543F5E4-DADD-4A85-85A8-A4C09BFF90F7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먼저 확인한 후 알맞을 만한 내용을 골라보세요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5" name="모서리가 둥근 직사각형 27">
            <a:extLst>
              <a:ext uri="{FF2B5EF4-FFF2-40B4-BE49-F238E27FC236}">
                <a16:creationId xmlns:a16="http://schemas.microsoft.com/office/drawing/2014/main" id="{7B2A5CFE-288E-4903-AD63-3F9DC124387A}"/>
              </a:ext>
            </a:extLst>
          </p:cNvPr>
          <p:cNvSpPr/>
          <p:nvPr/>
        </p:nvSpPr>
        <p:spPr>
          <a:xfrm>
            <a:off x="3324211" y="4459935"/>
            <a:ext cx="7519498" cy="1756882"/>
          </a:xfrm>
          <a:prstGeom prst="roundRect">
            <a:avLst>
              <a:gd name="adj" fmla="val 7023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44">
            <a:extLst>
              <a:ext uri="{FF2B5EF4-FFF2-40B4-BE49-F238E27FC236}">
                <a16:creationId xmlns:a16="http://schemas.microsoft.com/office/drawing/2014/main" id="{8294F369-AB76-47F9-9FCA-AD2A831EF1E5}"/>
              </a:ext>
            </a:extLst>
          </p:cNvPr>
          <p:cNvSpPr/>
          <p:nvPr/>
        </p:nvSpPr>
        <p:spPr>
          <a:xfrm>
            <a:off x="6313714" y="2416505"/>
            <a:ext cx="4529995" cy="1826456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38">
            <a:extLst>
              <a:ext uri="{FF2B5EF4-FFF2-40B4-BE49-F238E27FC236}">
                <a16:creationId xmlns:a16="http://schemas.microsoft.com/office/drawing/2014/main" id="{AD807ECF-42EC-414C-94F4-97DAC44488AA}"/>
              </a:ext>
            </a:extLst>
          </p:cNvPr>
          <p:cNvSpPr/>
          <p:nvPr/>
        </p:nvSpPr>
        <p:spPr>
          <a:xfrm>
            <a:off x="6927922" y="2691864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꺾은선 그래프</a:t>
            </a:r>
          </a:p>
        </p:txBody>
      </p:sp>
      <p:sp>
        <p:nvSpPr>
          <p:cNvPr id="54" name="모서리가 둥근 직사각형 39">
            <a:extLst>
              <a:ext uri="{FF2B5EF4-FFF2-40B4-BE49-F238E27FC236}">
                <a16:creationId xmlns:a16="http://schemas.microsoft.com/office/drawing/2014/main" id="{2B737CD4-4628-4CE7-8078-D23AC5A74DC5}"/>
              </a:ext>
            </a:extLst>
          </p:cNvPr>
          <p:cNvSpPr/>
          <p:nvPr/>
        </p:nvSpPr>
        <p:spPr>
          <a:xfrm>
            <a:off x="8661191" y="2689828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막대 그래프</a:t>
            </a:r>
          </a:p>
        </p:txBody>
      </p:sp>
      <p:sp>
        <p:nvSpPr>
          <p:cNvPr id="55" name="모서리가 둥근 직사각형 45">
            <a:extLst>
              <a:ext uri="{FF2B5EF4-FFF2-40B4-BE49-F238E27FC236}">
                <a16:creationId xmlns:a16="http://schemas.microsoft.com/office/drawing/2014/main" id="{005395A5-8060-4FFE-9ADE-3777C265A957}"/>
              </a:ext>
            </a:extLst>
          </p:cNvPr>
          <p:cNvSpPr/>
          <p:nvPr/>
        </p:nvSpPr>
        <p:spPr>
          <a:xfrm>
            <a:off x="6927922" y="3216236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많다</a:t>
            </a:r>
          </a:p>
        </p:txBody>
      </p:sp>
      <p:sp>
        <p:nvSpPr>
          <p:cNvPr id="56" name="모서리가 둥근 직사각형 46">
            <a:extLst>
              <a:ext uri="{FF2B5EF4-FFF2-40B4-BE49-F238E27FC236}">
                <a16:creationId xmlns:a16="http://schemas.microsoft.com/office/drawing/2014/main" id="{62E1E64A-D854-4815-BDC0-2B1227DA159F}"/>
              </a:ext>
            </a:extLst>
          </p:cNvPr>
          <p:cNvSpPr/>
          <p:nvPr/>
        </p:nvSpPr>
        <p:spPr>
          <a:xfrm>
            <a:off x="8658783" y="3216236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적다</a:t>
            </a:r>
          </a:p>
        </p:txBody>
      </p:sp>
      <p:sp>
        <p:nvSpPr>
          <p:cNvPr id="69" name="모서리가 둥근 직사각형 43">
            <a:extLst>
              <a:ext uri="{FF2B5EF4-FFF2-40B4-BE49-F238E27FC236}">
                <a16:creationId xmlns:a16="http://schemas.microsoft.com/office/drawing/2014/main" id="{99AF504F-412C-4A99-B9F0-72F29A5FA49F}"/>
              </a:ext>
            </a:extLst>
          </p:cNvPr>
          <p:cNvSpPr>
            <a:spLocks/>
          </p:cNvSpPr>
          <p:nvPr/>
        </p:nvSpPr>
        <p:spPr>
          <a:xfrm>
            <a:off x="6092860" y="4818422"/>
            <a:ext cx="1279051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막대 그래프</a:t>
            </a:r>
          </a:p>
        </p:txBody>
      </p:sp>
      <p:sp>
        <p:nvSpPr>
          <p:cNvPr id="70" name="모서리가 둥근 직사각형 42">
            <a:extLst>
              <a:ext uri="{FF2B5EF4-FFF2-40B4-BE49-F238E27FC236}">
                <a16:creationId xmlns:a16="http://schemas.microsoft.com/office/drawing/2014/main" id="{C7059E5A-9310-45D8-8BA1-6800AF096D78}"/>
              </a:ext>
            </a:extLst>
          </p:cNvPr>
          <p:cNvSpPr/>
          <p:nvPr/>
        </p:nvSpPr>
        <p:spPr>
          <a:xfrm>
            <a:off x="3426359" y="4801526"/>
            <a:ext cx="2580637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별점별로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평균 리뷰 개수를 나타낸</a:t>
            </a:r>
          </a:p>
        </p:txBody>
      </p:sp>
      <p:sp>
        <p:nvSpPr>
          <p:cNvPr id="71" name="모서리가 둥근 직사각형 42">
            <a:extLst>
              <a:ext uri="{FF2B5EF4-FFF2-40B4-BE49-F238E27FC236}">
                <a16:creationId xmlns:a16="http://schemas.microsoft.com/office/drawing/2014/main" id="{A77C9F65-10A4-422D-BAD6-5DE96BAF419C}"/>
              </a:ext>
            </a:extLst>
          </p:cNvPr>
          <p:cNvSpPr/>
          <p:nvPr/>
        </p:nvSpPr>
        <p:spPr>
          <a:xfrm>
            <a:off x="7457776" y="4801526"/>
            <a:ext cx="3294846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참고해 보았을 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별점이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낮은 앱은 보통</a:t>
            </a:r>
          </a:p>
        </p:txBody>
      </p:sp>
      <p:sp>
        <p:nvSpPr>
          <p:cNvPr id="73" name="모서리가 둥근 직사각형 42">
            <a:extLst>
              <a:ext uri="{FF2B5EF4-FFF2-40B4-BE49-F238E27FC236}">
                <a16:creationId xmlns:a16="http://schemas.microsoft.com/office/drawing/2014/main" id="{54231F71-8BA2-48C3-9713-5E153C9D696D}"/>
              </a:ext>
            </a:extLst>
          </p:cNvPr>
          <p:cNvSpPr/>
          <p:nvPr/>
        </p:nvSpPr>
        <p:spPr>
          <a:xfrm>
            <a:off x="3423544" y="5201581"/>
            <a:ext cx="1072162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리뷰 개수가</a:t>
            </a:r>
          </a:p>
        </p:txBody>
      </p:sp>
      <p:sp>
        <p:nvSpPr>
          <p:cNvPr id="75" name="모서리가 둥근 직사각형 42">
            <a:extLst>
              <a:ext uri="{FF2B5EF4-FFF2-40B4-BE49-F238E27FC236}">
                <a16:creationId xmlns:a16="http://schemas.microsoft.com/office/drawing/2014/main" id="{0E060C82-C0E1-4FF7-AAFA-CABF9AAC662E}"/>
              </a:ext>
            </a:extLst>
          </p:cNvPr>
          <p:cNvSpPr/>
          <p:nvPr/>
        </p:nvSpPr>
        <p:spPr>
          <a:xfrm>
            <a:off x="9188716" y="5195458"/>
            <a:ext cx="1563905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는 것을 알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모서리가 둥근 직사각형 42">
            <a:extLst>
              <a:ext uri="{FF2B5EF4-FFF2-40B4-BE49-F238E27FC236}">
                <a16:creationId xmlns:a16="http://schemas.microsoft.com/office/drawing/2014/main" id="{1747552A-7155-4497-A821-6856D4C1B496}"/>
              </a:ext>
            </a:extLst>
          </p:cNvPr>
          <p:cNvSpPr/>
          <p:nvPr/>
        </p:nvSpPr>
        <p:spPr>
          <a:xfrm>
            <a:off x="3423543" y="5571003"/>
            <a:ext cx="3308183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따라서 리뷰 개수와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별점은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의미 있는 관계가</a:t>
            </a:r>
          </a:p>
        </p:txBody>
      </p:sp>
      <p:sp>
        <p:nvSpPr>
          <p:cNvPr id="78" name="모서리가 둥근 직사각형 45">
            <a:extLst>
              <a:ext uri="{FF2B5EF4-FFF2-40B4-BE49-F238E27FC236}">
                <a16:creationId xmlns:a16="http://schemas.microsoft.com/office/drawing/2014/main" id="{F6ED768E-F88D-48F7-A59B-07CA38A8CD9A}"/>
              </a:ext>
            </a:extLst>
          </p:cNvPr>
          <p:cNvSpPr/>
          <p:nvPr/>
        </p:nvSpPr>
        <p:spPr>
          <a:xfrm>
            <a:off x="6935625" y="3737295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있다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79" name="모서리가 둥근 직사각형 45">
            <a:extLst>
              <a:ext uri="{FF2B5EF4-FFF2-40B4-BE49-F238E27FC236}">
                <a16:creationId xmlns:a16="http://schemas.microsoft.com/office/drawing/2014/main" id="{C664C67C-88BA-4914-98B3-CEA9620FA490}"/>
              </a:ext>
            </a:extLst>
          </p:cNvPr>
          <p:cNvSpPr/>
          <p:nvPr/>
        </p:nvSpPr>
        <p:spPr>
          <a:xfrm>
            <a:off x="8658783" y="3738949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없다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B689732-6D11-4A7A-9ECC-433ABC91F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D37537-7842-41BE-A013-2F028E2B0C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558" y="2170832"/>
            <a:ext cx="2475438" cy="2282982"/>
          </a:xfrm>
          <a:prstGeom prst="rect">
            <a:avLst/>
          </a:prstGeom>
        </p:spPr>
      </p:pic>
      <p:sp>
        <p:nvSpPr>
          <p:cNvPr id="32" name="모서리가 둥근 직사각형 43">
            <a:extLst>
              <a:ext uri="{FF2B5EF4-FFF2-40B4-BE49-F238E27FC236}">
                <a16:creationId xmlns:a16="http://schemas.microsoft.com/office/drawing/2014/main" id="{96C8A629-BB76-46CB-A25C-6C7EDD5D05D0}"/>
              </a:ext>
            </a:extLst>
          </p:cNvPr>
          <p:cNvSpPr>
            <a:spLocks/>
          </p:cNvSpPr>
          <p:nvPr/>
        </p:nvSpPr>
        <p:spPr>
          <a:xfrm>
            <a:off x="4573077" y="5212354"/>
            <a:ext cx="671422" cy="250295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적다</a:t>
            </a:r>
          </a:p>
        </p:txBody>
      </p:sp>
      <p:sp>
        <p:nvSpPr>
          <p:cNvPr id="33" name="모서리가 둥근 직사각형 42">
            <a:extLst>
              <a:ext uri="{FF2B5EF4-FFF2-40B4-BE49-F238E27FC236}">
                <a16:creationId xmlns:a16="http://schemas.microsoft.com/office/drawing/2014/main" id="{3D02EEB7-3AEA-4A6E-AC62-58030F7CD19F}"/>
              </a:ext>
            </a:extLst>
          </p:cNvPr>
          <p:cNvSpPr/>
          <p:nvPr/>
        </p:nvSpPr>
        <p:spPr>
          <a:xfrm>
            <a:off x="5321871" y="5197101"/>
            <a:ext cx="3118052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 할 수 있고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별점이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높으면 리뷰 개수가</a:t>
            </a:r>
          </a:p>
        </p:txBody>
      </p:sp>
      <p:sp>
        <p:nvSpPr>
          <p:cNvPr id="34" name="모서리가 둥근 직사각형 43">
            <a:extLst>
              <a:ext uri="{FF2B5EF4-FFF2-40B4-BE49-F238E27FC236}">
                <a16:creationId xmlns:a16="http://schemas.microsoft.com/office/drawing/2014/main" id="{CD69C9F7-8F4A-4F7A-B675-A22FACE9AE85}"/>
              </a:ext>
            </a:extLst>
          </p:cNvPr>
          <p:cNvSpPr>
            <a:spLocks/>
          </p:cNvSpPr>
          <p:nvPr/>
        </p:nvSpPr>
        <p:spPr>
          <a:xfrm>
            <a:off x="8517296" y="5212354"/>
            <a:ext cx="574454" cy="250295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많다</a:t>
            </a:r>
          </a:p>
        </p:txBody>
      </p:sp>
      <p:sp>
        <p:nvSpPr>
          <p:cNvPr id="36" name="모서리가 둥근 직사각형 43">
            <a:extLst>
              <a:ext uri="{FF2B5EF4-FFF2-40B4-BE49-F238E27FC236}">
                <a16:creationId xmlns:a16="http://schemas.microsoft.com/office/drawing/2014/main" id="{976F35A6-637C-409C-8AD4-9CAA5C3D94AC}"/>
              </a:ext>
            </a:extLst>
          </p:cNvPr>
          <p:cNvSpPr>
            <a:spLocks/>
          </p:cNvSpPr>
          <p:nvPr/>
        </p:nvSpPr>
        <p:spPr>
          <a:xfrm>
            <a:off x="6831058" y="5595334"/>
            <a:ext cx="574454" cy="250295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있다</a:t>
            </a:r>
          </a:p>
        </p:txBody>
      </p:sp>
      <p:sp>
        <p:nvSpPr>
          <p:cNvPr id="37" name="모서리가 둥근 직사각형 42">
            <a:extLst>
              <a:ext uri="{FF2B5EF4-FFF2-40B4-BE49-F238E27FC236}">
                <a16:creationId xmlns:a16="http://schemas.microsoft.com/office/drawing/2014/main" id="{B72E5883-8A3F-43E4-A3DA-2644442D469F}"/>
              </a:ext>
            </a:extLst>
          </p:cNvPr>
          <p:cNvSpPr/>
          <p:nvPr/>
        </p:nvSpPr>
        <p:spPr>
          <a:xfrm>
            <a:off x="7504844" y="5575394"/>
            <a:ext cx="1212809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 할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46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9B067D-A408-40DC-91B9-4F4FB06F2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633"/>
            <a:ext cx="12192000" cy="66069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p.12 </a:t>
            </a:r>
            <a:r>
              <a:rPr lang="ko-KR" altLang="en-US" dirty="0">
                <a:solidFill>
                  <a:schemeClr val="tx1"/>
                </a:solidFill>
              </a:rPr>
              <a:t>문제 해결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CEFCE0-95E9-4BE4-8EBC-216AE8AE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9DA899-D37C-441F-B5EC-1BD782C2D96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대여횟수가 높을수록 대여소에 남아 있는 </a:t>
            </a:r>
            <a:r>
              <a:rPr lang="ko-KR" altLang="en-US" sz="1200" dirty="0" err="1">
                <a:latin typeface="+mn-ea"/>
              </a:rPr>
              <a:t>따릉이가</a:t>
            </a:r>
            <a:r>
              <a:rPr lang="ko-KR" altLang="en-US" sz="1200" dirty="0">
                <a:latin typeface="+mn-ea"/>
              </a:rPr>
              <a:t> 없을 확률이 높아요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9848A-8877-48AD-8B47-05E8E50FE1EF}"/>
              </a:ext>
            </a:extLst>
          </p:cNvPr>
          <p:cNvSpPr txBox="1"/>
          <p:nvPr/>
        </p:nvSpPr>
        <p:spPr>
          <a:xfrm>
            <a:off x="2557999" y="894139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의미 해석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2A97-AAE5-481A-B12A-CC1BF740352B}"/>
              </a:ext>
            </a:extLst>
          </p:cNvPr>
          <p:cNvSpPr txBox="1"/>
          <p:nvPr/>
        </p:nvSpPr>
        <p:spPr>
          <a:xfrm>
            <a:off x="2557999" y="1330882"/>
            <a:ext cx="8981041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지금까지 어떤 종류의 앱이 가장 많이 등록되어 있는지</a:t>
            </a:r>
            <a:r>
              <a:rPr lang="en-US" altLang="ko-KR" sz="1400" dirty="0"/>
              <a:t>, </a:t>
            </a:r>
            <a:r>
              <a:rPr lang="ko-KR" altLang="en-US" sz="1400" dirty="0"/>
              <a:t>앱의 </a:t>
            </a:r>
            <a:r>
              <a:rPr lang="ko-KR" altLang="en-US" sz="1400" dirty="0" err="1"/>
              <a:t>별점은</a:t>
            </a:r>
            <a:r>
              <a:rPr lang="ko-KR" altLang="en-US" sz="1400" dirty="0"/>
              <a:t> 가격</a:t>
            </a:r>
            <a:r>
              <a:rPr lang="en-US" altLang="ko-KR" sz="1400" dirty="0"/>
              <a:t>, </a:t>
            </a:r>
            <a:r>
              <a:rPr lang="ko-KR" altLang="en-US" sz="1400" dirty="0"/>
              <a:t>리뷰 개수와 관계가 있는지 데이터 분석을 통해 알아보았습니다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분석 결과를 활용하여 다음 문제들을 해결해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E81406D-A84C-4106-85F2-00E20485A818}"/>
              </a:ext>
            </a:extLst>
          </p:cNvPr>
          <p:cNvSpPr/>
          <p:nvPr/>
        </p:nvSpPr>
        <p:spPr>
          <a:xfrm>
            <a:off x="2592757" y="1968271"/>
            <a:ext cx="8571632" cy="4158830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3C70A94-5437-4BE0-8267-611CCB4330C8}"/>
              </a:ext>
            </a:extLst>
          </p:cNvPr>
          <p:cNvSpPr/>
          <p:nvPr/>
        </p:nvSpPr>
        <p:spPr>
          <a:xfrm>
            <a:off x="2592757" y="1968271"/>
            <a:ext cx="8571632" cy="4158830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3506781-F9E9-435D-8960-1C0047CABD14}"/>
              </a:ext>
            </a:extLst>
          </p:cNvPr>
          <p:cNvSpPr/>
          <p:nvPr/>
        </p:nvSpPr>
        <p:spPr>
          <a:xfrm>
            <a:off x="2810145" y="2131839"/>
            <a:ext cx="2528210" cy="3845874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294C35C-7310-40FC-9FE1-0DAE2C4D06A2}"/>
              </a:ext>
            </a:extLst>
          </p:cNvPr>
          <p:cNvSpPr/>
          <p:nvPr/>
        </p:nvSpPr>
        <p:spPr>
          <a:xfrm>
            <a:off x="3039016" y="2359086"/>
            <a:ext cx="2066644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가장 많은 앱 종류</a:t>
            </a:r>
          </a:p>
        </p:txBody>
      </p:sp>
      <p:sp>
        <p:nvSpPr>
          <p:cNvPr id="44" name="모서리가 둥근 직사각형 40">
            <a:extLst>
              <a:ext uri="{FF2B5EF4-FFF2-40B4-BE49-F238E27FC236}">
                <a16:creationId xmlns:a16="http://schemas.microsoft.com/office/drawing/2014/main" id="{7ACE150B-CEA5-42BA-A822-9D8992EEBEA8}"/>
              </a:ext>
            </a:extLst>
          </p:cNvPr>
          <p:cNvSpPr>
            <a:spLocks/>
          </p:cNvSpPr>
          <p:nvPr/>
        </p:nvSpPr>
        <p:spPr>
          <a:xfrm>
            <a:off x="3228785" y="5388949"/>
            <a:ext cx="1698456" cy="429761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게임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31E4A0E-2754-4B4D-8B39-B2801DEB400F}"/>
              </a:ext>
            </a:extLst>
          </p:cNvPr>
          <p:cNvSpPr/>
          <p:nvPr/>
        </p:nvSpPr>
        <p:spPr>
          <a:xfrm>
            <a:off x="5563269" y="2126591"/>
            <a:ext cx="2528210" cy="3845874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807629-FEE8-4283-A9B4-8C01E558ACC0}"/>
              </a:ext>
            </a:extLst>
          </p:cNvPr>
          <p:cNvSpPr/>
          <p:nvPr/>
        </p:nvSpPr>
        <p:spPr>
          <a:xfrm>
            <a:off x="5794052" y="2356118"/>
            <a:ext cx="2066644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별점과</a:t>
            </a:r>
            <a:r>
              <a:rPr lang="ko-KR" altLang="en-US" sz="1600" dirty="0">
                <a:solidFill>
                  <a:schemeClr val="tx1"/>
                </a:solidFill>
              </a:rPr>
              <a:t> 가격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0A76E81-3954-4D5F-9FF1-5FF5D05447C5}"/>
              </a:ext>
            </a:extLst>
          </p:cNvPr>
          <p:cNvSpPr txBox="1"/>
          <p:nvPr/>
        </p:nvSpPr>
        <p:spPr>
          <a:xfrm>
            <a:off x="6147443" y="2702451"/>
            <a:ext cx="1462259" cy="6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14000"/>
              </a:lnSpc>
              <a:defRPr sz="1100"/>
            </a:lvl1pPr>
          </a:lstStyle>
          <a:p>
            <a:r>
              <a:rPr lang="ko-KR" altLang="en-US" dirty="0" err="1"/>
              <a:t>별점과</a:t>
            </a:r>
            <a:r>
              <a:rPr lang="ko-KR" altLang="en-US" dirty="0"/>
              <a:t> 가격은 서로 </a:t>
            </a:r>
            <a:endParaRPr lang="en-US" altLang="ko-KR" dirty="0"/>
          </a:p>
          <a:p>
            <a:r>
              <a:rPr lang="ko-KR" altLang="en-US" dirty="0"/>
              <a:t>관계가 있었나요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있다 </a:t>
            </a:r>
            <a:r>
              <a:rPr lang="en-US" altLang="ko-KR" dirty="0"/>
              <a:t>/ </a:t>
            </a:r>
            <a:r>
              <a:rPr lang="ko-KR" altLang="en-US" dirty="0"/>
              <a:t>없다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0F3CFFC-57C0-43A6-960D-EA575E65AD9B}"/>
              </a:ext>
            </a:extLst>
          </p:cNvPr>
          <p:cNvSpPr/>
          <p:nvPr/>
        </p:nvSpPr>
        <p:spPr>
          <a:xfrm>
            <a:off x="8322706" y="2126591"/>
            <a:ext cx="2528210" cy="3845874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9BE7EC4-8880-4024-A4B4-F31699396B0A}"/>
              </a:ext>
            </a:extLst>
          </p:cNvPr>
          <p:cNvSpPr/>
          <p:nvPr/>
        </p:nvSpPr>
        <p:spPr>
          <a:xfrm>
            <a:off x="8553489" y="2356118"/>
            <a:ext cx="2066644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별점과</a:t>
            </a:r>
            <a:r>
              <a:rPr lang="ko-KR" altLang="en-US" sz="1600" dirty="0">
                <a:solidFill>
                  <a:schemeClr val="tx1"/>
                </a:solidFill>
              </a:rPr>
              <a:t> 리뷰 개수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F7B606-68A0-4A83-8990-CDC46DA89132}"/>
              </a:ext>
            </a:extLst>
          </p:cNvPr>
          <p:cNvSpPr txBox="1"/>
          <p:nvPr/>
        </p:nvSpPr>
        <p:spPr>
          <a:xfrm>
            <a:off x="8771034" y="2702452"/>
            <a:ext cx="1744387" cy="6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14000"/>
              </a:lnSpc>
              <a:defRPr sz="1100"/>
            </a:lvl1pPr>
          </a:lstStyle>
          <a:p>
            <a:r>
              <a:rPr lang="ko-KR" altLang="en-US" dirty="0" err="1"/>
              <a:t>별점과</a:t>
            </a:r>
            <a:r>
              <a:rPr lang="ko-KR" altLang="en-US" dirty="0"/>
              <a:t> 리뷰 개수는 서로</a:t>
            </a:r>
            <a:endParaRPr lang="en-US" altLang="ko-KR" dirty="0"/>
          </a:p>
          <a:p>
            <a:r>
              <a:rPr lang="ko-KR" altLang="en-US" dirty="0"/>
              <a:t>관계가 있었나요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있다 </a:t>
            </a:r>
            <a:r>
              <a:rPr lang="en-US" altLang="ko-KR" dirty="0"/>
              <a:t>/ </a:t>
            </a:r>
            <a:r>
              <a:rPr lang="ko-KR" altLang="en-US" dirty="0"/>
              <a:t>없다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6" name="모서리가 둥근 직사각형 40">
            <a:extLst>
              <a:ext uri="{FF2B5EF4-FFF2-40B4-BE49-F238E27FC236}">
                <a16:creationId xmlns:a16="http://schemas.microsoft.com/office/drawing/2014/main" id="{9BEAC720-97CE-45EE-8B18-560899B39F92}"/>
              </a:ext>
            </a:extLst>
          </p:cNvPr>
          <p:cNvSpPr>
            <a:spLocks/>
          </p:cNvSpPr>
          <p:nvPr/>
        </p:nvSpPr>
        <p:spPr>
          <a:xfrm>
            <a:off x="5981302" y="5388949"/>
            <a:ext cx="1698456" cy="429761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없다</a:t>
            </a:r>
          </a:p>
        </p:txBody>
      </p:sp>
      <p:sp>
        <p:nvSpPr>
          <p:cNvPr id="57" name="모서리가 둥근 직사각형 40">
            <a:extLst>
              <a:ext uri="{FF2B5EF4-FFF2-40B4-BE49-F238E27FC236}">
                <a16:creationId xmlns:a16="http://schemas.microsoft.com/office/drawing/2014/main" id="{C2FA2F50-3F05-4CC2-9744-949CFC6EF56A}"/>
              </a:ext>
            </a:extLst>
          </p:cNvPr>
          <p:cNvSpPr>
            <a:spLocks/>
          </p:cNvSpPr>
          <p:nvPr/>
        </p:nvSpPr>
        <p:spPr>
          <a:xfrm>
            <a:off x="8737583" y="5388949"/>
            <a:ext cx="1698456" cy="429761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있다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036020-B362-4D6B-9A53-CC5CC349927D}"/>
              </a:ext>
            </a:extLst>
          </p:cNvPr>
          <p:cNvSpPr txBox="1"/>
          <p:nvPr/>
        </p:nvSpPr>
        <p:spPr>
          <a:xfrm>
            <a:off x="2956487" y="2798951"/>
            <a:ext cx="2231701" cy="460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1100" dirty="0"/>
              <a:t>앱 스토어에 가장 많이</a:t>
            </a:r>
            <a:endParaRPr lang="en-US" altLang="ko-KR" sz="1100" dirty="0"/>
          </a:p>
          <a:p>
            <a:pPr algn="ctr">
              <a:lnSpc>
                <a:spcPct val="114000"/>
              </a:lnSpc>
            </a:pPr>
            <a:r>
              <a:rPr lang="ko-KR" altLang="en-US" sz="1100" dirty="0"/>
              <a:t>등록된 앱 종류는 무엇이었나요</a:t>
            </a:r>
            <a:r>
              <a:rPr lang="en-US" altLang="ko-KR" sz="1100" dirty="0"/>
              <a:t>?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FCF7277-C061-426E-A95F-2A418B6CE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382" y="1870059"/>
            <a:ext cx="466790" cy="37152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77F4118C-CA35-478C-B119-DC4E70F43D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998" y="3429000"/>
            <a:ext cx="2045016" cy="185112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61A0845A-9238-4EEB-97A8-45DE6482E3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01" y="3477842"/>
            <a:ext cx="1842957" cy="1894532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93FF35A-E8B1-434E-B7A1-FF413C7DBD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489" y="3472978"/>
            <a:ext cx="2023060" cy="186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441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9B067D-A408-40DC-91B9-4F4FB06F2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633"/>
            <a:ext cx="12192000" cy="66069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p.12 </a:t>
            </a:r>
            <a:r>
              <a:rPr lang="ko-KR" altLang="en-US" dirty="0">
                <a:solidFill>
                  <a:schemeClr val="tx1"/>
                </a:solidFill>
              </a:rPr>
              <a:t>문제 해결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CEFCE0-95E9-4BE4-8EBC-216AE8AE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9DA899-D37C-441F-B5EC-1BD782C2D96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대여횟수가 높을수록 대여소에 남아 있는 </a:t>
            </a:r>
            <a:r>
              <a:rPr lang="ko-KR" altLang="en-US" sz="1200" dirty="0" err="1">
                <a:latin typeface="+mn-ea"/>
              </a:rPr>
              <a:t>따릉이가</a:t>
            </a:r>
            <a:r>
              <a:rPr lang="ko-KR" altLang="en-US" sz="1200" dirty="0">
                <a:latin typeface="+mn-ea"/>
              </a:rPr>
              <a:t> 없을 확률이 높아요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9848A-8877-48AD-8B47-05E8E50FE1EF}"/>
              </a:ext>
            </a:extLst>
          </p:cNvPr>
          <p:cNvSpPr txBox="1"/>
          <p:nvPr/>
        </p:nvSpPr>
        <p:spPr>
          <a:xfrm>
            <a:off x="2557999" y="894139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2A97-AAE5-481A-B12A-CC1BF740352B}"/>
              </a:ext>
            </a:extLst>
          </p:cNvPr>
          <p:cNvSpPr txBox="1"/>
          <p:nvPr/>
        </p:nvSpPr>
        <p:spPr>
          <a:xfrm>
            <a:off x="2557999" y="1374427"/>
            <a:ext cx="8981041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해석한 데이터 분석 결과를 바탕으로 다음과 같은 예측을 진행해 봅시다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무료 또는 가격이 낮고</a:t>
            </a:r>
            <a:r>
              <a:rPr lang="en-US" altLang="ko-KR" sz="1400" dirty="0"/>
              <a:t>, </a:t>
            </a:r>
            <a:r>
              <a:rPr lang="ko-KR" altLang="en-US" sz="1400" dirty="0"/>
              <a:t>리뷰 개수가 많은 게임은 재미있을까</a:t>
            </a:r>
            <a:r>
              <a:rPr lang="en-US" altLang="ko-KR" sz="1400" dirty="0"/>
              <a:t>?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CE8764A-96D3-4B3E-8CE1-5C2CDDA841D5}"/>
              </a:ext>
            </a:extLst>
          </p:cNvPr>
          <p:cNvSpPr/>
          <p:nvPr/>
        </p:nvSpPr>
        <p:spPr>
          <a:xfrm>
            <a:off x="2592757" y="1968271"/>
            <a:ext cx="8571632" cy="4158830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7EB3B6E-6731-4148-B46B-4B45AA2B7691}"/>
              </a:ext>
            </a:extLst>
          </p:cNvPr>
          <p:cNvSpPr/>
          <p:nvPr/>
        </p:nvSpPr>
        <p:spPr>
          <a:xfrm>
            <a:off x="2810144" y="2131839"/>
            <a:ext cx="8354245" cy="4027798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40">
            <a:extLst>
              <a:ext uri="{FF2B5EF4-FFF2-40B4-BE49-F238E27FC236}">
                <a16:creationId xmlns:a16="http://schemas.microsoft.com/office/drawing/2014/main" id="{779C3B05-A2C3-4500-9995-EC1170EB460E}"/>
              </a:ext>
            </a:extLst>
          </p:cNvPr>
          <p:cNvSpPr>
            <a:spLocks/>
          </p:cNvSpPr>
          <p:nvPr/>
        </p:nvSpPr>
        <p:spPr>
          <a:xfrm>
            <a:off x="7514493" y="4367055"/>
            <a:ext cx="1194221" cy="3453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재미있다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F3F1EE1-2304-4656-BDAF-F9512FA9A14B}"/>
              </a:ext>
            </a:extLst>
          </p:cNvPr>
          <p:cNvSpPr/>
          <p:nvPr/>
        </p:nvSpPr>
        <p:spPr>
          <a:xfrm>
            <a:off x="7333108" y="2381440"/>
            <a:ext cx="1602378" cy="1910972"/>
          </a:xfrm>
          <a:prstGeom prst="round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많은 리뷰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2FF13637-8F4C-40A7-98CC-479694A3A42B}"/>
              </a:ext>
            </a:extLst>
          </p:cNvPr>
          <p:cNvSpPr>
            <a:spLocks/>
          </p:cNvSpPr>
          <p:nvPr/>
        </p:nvSpPr>
        <p:spPr>
          <a:xfrm>
            <a:off x="7514493" y="4701265"/>
            <a:ext cx="1194221" cy="3453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재미없다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316359-2A31-4269-A34F-8740330F7BE1}"/>
              </a:ext>
            </a:extLst>
          </p:cNvPr>
          <p:cNvSpPr txBox="1"/>
          <p:nvPr/>
        </p:nvSpPr>
        <p:spPr>
          <a:xfrm>
            <a:off x="6857537" y="4417301"/>
            <a:ext cx="6569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모서리가 둥근 직사각형 44">
            <a:extLst>
              <a:ext uri="{FF2B5EF4-FFF2-40B4-BE49-F238E27FC236}">
                <a16:creationId xmlns:a16="http://schemas.microsoft.com/office/drawing/2014/main" id="{A3F3AE76-A452-4756-A090-9EE3335F35C7}"/>
              </a:ext>
            </a:extLst>
          </p:cNvPr>
          <p:cNvSpPr/>
          <p:nvPr/>
        </p:nvSpPr>
        <p:spPr>
          <a:xfrm>
            <a:off x="3236768" y="5311500"/>
            <a:ext cx="7469391" cy="730926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모서리가 둥근 직사각형 40">
            <a:extLst>
              <a:ext uri="{FF2B5EF4-FFF2-40B4-BE49-F238E27FC236}">
                <a16:creationId xmlns:a16="http://schemas.microsoft.com/office/drawing/2014/main" id="{18C6E20B-EC89-4B54-BC5D-8A9DD924904C}"/>
              </a:ext>
            </a:extLst>
          </p:cNvPr>
          <p:cNvSpPr>
            <a:spLocks/>
          </p:cNvSpPr>
          <p:nvPr/>
        </p:nvSpPr>
        <p:spPr>
          <a:xfrm>
            <a:off x="3363221" y="5415782"/>
            <a:ext cx="835400" cy="518291"/>
          </a:xfrm>
          <a:prstGeom prst="roundRect">
            <a:avLst>
              <a:gd name="adj" fmla="val 10633"/>
            </a:avLst>
          </a:prstGeom>
          <a:solidFill>
            <a:schemeClr val="bg1"/>
          </a:solidFill>
          <a:ln w="3175">
            <a:solidFill>
              <a:srgbClr val="3DBCD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결론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4D9BB6B7-F4EF-41BD-BBD4-06E8DA4D7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382" y="1870059"/>
            <a:ext cx="466790" cy="37152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E2E942C-604A-42BE-8CE2-D5C4800741BA}"/>
              </a:ext>
            </a:extLst>
          </p:cNvPr>
          <p:cNvSpPr txBox="1"/>
          <p:nvPr/>
        </p:nvSpPr>
        <p:spPr>
          <a:xfrm>
            <a:off x="10399857" y="728096"/>
            <a:ext cx="1188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663157873</a:t>
            </a:r>
            <a:endParaRPr lang="ko-KR" altLang="en-US" sz="1200" dirty="0"/>
          </a:p>
          <a:p>
            <a:r>
              <a:rPr lang="en-US" altLang="ko-KR" sz="1200" dirty="0"/>
              <a:t>1408736984</a:t>
            </a:r>
          </a:p>
          <a:p>
            <a:r>
              <a:rPr lang="en-US" altLang="ko-KR" sz="1200" dirty="0"/>
              <a:t>1437532463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7B89F5-6896-4FD1-8481-E3C03FCD7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412" y="3135247"/>
            <a:ext cx="1051734" cy="8508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56ECBF5-B737-4E5B-8AFA-00A9DE605A7F}"/>
              </a:ext>
            </a:extLst>
          </p:cNvPr>
          <p:cNvSpPr txBox="1"/>
          <p:nvPr/>
        </p:nvSpPr>
        <p:spPr>
          <a:xfrm>
            <a:off x="4274637" y="5425309"/>
            <a:ext cx="6431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가격은 </a:t>
            </a:r>
            <a:r>
              <a:rPr lang="ko-KR" altLang="en-US" sz="1400" dirty="0" err="1"/>
              <a:t>별점과</a:t>
            </a:r>
            <a:r>
              <a:rPr lang="ko-KR" altLang="en-US" sz="1400" dirty="0"/>
              <a:t> 큰 관계가 없고</a:t>
            </a:r>
            <a:r>
              <a:rPr lang="en-US" altLang="ko-KR" sz="1400" dirty="0"/>
              <a:t>, </a:t>
            </a:r>
            <a:r>
              <a:rPr lang="ko-KR" altLang="en-US" sz="1400" dirty="0"/>
              <a:t>리뷰의 개수는 </a:t>
            </a:r>
            <a:r>
              <a:rPr lang="ko-KR" altLang="en-US" sz="1400" dirty="0" err="1"/>
              <a:t>별점과</a:t>
            </a:r>
            <a:r>
              <a:rPr lang="ko-KR" altLang="en-US" sz="1400" dirty="0"/>
              <a:t> 밀접한 관계가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 가격과 상관없이 많은 리뷰를 받은 게임은 재미있을 확률이 높습니다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2" name="모서리가 둥근 직사각형 40">
            <a:extLst>
              <a:ext uri="{FF2B5EF4-FFF2-40B4-BE49-F238E27FC236}">
                <a16:creationId xmlns:a16="http://schemas.microsoft.com/office/drawing/2014/main" id="{7D617D95-6CA8-440B-83CA-7F5E8518E190}"/>
              </a:ext>
            </a:extLst>
          </p:cNvPr>
          <p:cNvSpPr>
            <a:spLocks/>
          </p:cNvSpPr>
          <p:nvPr/>
        </p:nvSpPr>
        <p:spPr>
          <a:xfrm>
            <a:off x="5137690" y="4367055"/>
            <a:ext cx="1194221" cy="3453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관계 있다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AC261F72-BA63-4001-9C8F-46454940B53A}"/>
              </a:ext>
            </a:extLst>
          </p:cNvPr>
          <p:cNvSpPr/>
          <p:nvPr/>
        </p:nvSpPr>
        <p:spPr>
          <a:xfrm>
            <a:off x="4924555" y="2381440"/>
            <a:ext cx="1602378" cy="1910972"/>
          </a:xfrm>
          <a:prstGeom prst="round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낮은 가격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4" name="모서리가 둥근 직사각형 40">
            <a:extLst>
              <a:ext uri="{FF2B5EF4-FFF2-40B4-BE49-F238E27FC236}">
                <a16:creationId xmlns:a16="http://schemas.microsoft.com/office/drawing/2014/main" id="{3A1CF2D8-9CAB-474A-AB2D-D9760C34EF81}"/>
              </a:ext>
            </a:extLst>
          </p:cNvPr>
          <p:cNvSpPr>
            <a:spLocks/>
          </p:cNvSpPr>
          <p:nvPr/>
        </p:nvSpPr>
        <p:spPr>
          <a:xfrm>
            <a:off x="5137690" y="4701265"/>
            <a:ext cx="1194221" cy="3453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관계 없다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751E77-0DAD-488E-BA91-3065DD97AD71}"/>
              </a:ext>
            </a:extLst>
          </p:cNvPr>
          <p:cNvSpPr txBox="1"/>
          <p:nvPr/>
        </p:nvSpPr>
        <p:spPr>
          <a:xfrm>
            <a:off x="4480734" y="4748526"/>
            <a:ext cx="6569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FE043028-A63C-49B4-9731-819FE500F5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805" y="3095301"/>
            <a:ext cx="1065982" cy="9307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848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70D0BD4-F3CC-4BB8-A3F4-347AADE1C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B71656D-22E1-4E85-B1A4-B3C606643684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p.50 Summary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51760" y="2936240"/>
            <a:ext cx="573024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파이썬은</a:t>
            </a:r>
            <a:r>
              <a:rPr lang="ko-KR" altLang="en-US" sz="1400" dirty="0"/>
              <a:t> 문법이 쉽고</a:t>
            </a:r>
            <a:r>
              <a:rPr lang="en-US" altLang="ko-KR" sz="1400" dirty="0"/>
              <a:t>, </a:t>
            </a:r>
            <a:r>
              <a:rPr lang="ko-KR" altLang="en-US" sz="1400" dirty="0"/>
              <a:t>간결하여 배우기 쉬운 프로그래밍 언어입니다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651760" y="3424956"/>
            <a:ext cx="71729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651760" y="3913672"/>
            <a:ext cx="71729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651760" y="4402388"/>
            <a:ext cx="71729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651760" y="4891106"/>
            <a:ext cx="71729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76489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75015" y="226604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555328189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2878325"/>
            <a:ext cx="7158891" cy="1020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이렇게 데이터를 분석하여 영상을 추천하는 프로그램을 추천 알고리즘 또는 추천 인공지능이라고 하죠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데이터를 분석한 결과로 인공지능이 동작하기 때문에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인공지능을 잘 이해하려면 데이터분석을 잘 이해해야 한다는 것을  알 수 있어요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저번 시간에는 데이터 간의 관계와 이러한 관계를 어떻게 부르는지에 대해서 배웠어요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데이터 시각화 방법인 </a:t>
            </a:r>
            <a:r>
              <a:rPr lang="ko-KR" altLang="en-US" sz="1400" dirty="0" err="1">
                <a:latin typeface="+mn-ea"/>
              </a:rPr>
              <a:t>산점도</a:t>
            </a:r>
            <a:r>
              <a:rPr lang="ko-KR" altLang="en-US" sz="1400" dirty="0">
                <a:latin typeface="+mn-ea"/>
              </a:rPr>
              <a:t> 그래프와 박스 그래프와 데이터 </a:t>
            </a:r>
            <a:r>
              <a:rPr lang="ko-KR" altLang="en-US" sz="1400" dirty="0" err="1">
                <a:latin typeface="+mn-ea"/>
              </a:rPr>
              <a:t>전처리</a:t>
            </a:r>
            <a:r>
              <a:rPr lang="ko-KR" altLang="en-US" sz="1400" dirty="0">
                <a:latin typeface="+mn-ea"/>
              </a:rPr>
              <a:t> 방법도 알아보았습니다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Review (6)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2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82112" y="1307592"/>
            <a:ext cx="2139696" cy="7772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정지된 </a:t>
            </a:r>
            <a:r>
              <a:rPr lang="ko-KR" altLang="en-US" dirty="0" err="1">
                <a:solidFill>
                  <a:schemeClr val="tx1"/>
                </a:solidFill>
              </a:rPr>
              <a:t>큐봇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4F9B0E-66B2-4E71-8237-DF5FE93CD84E}"/>
              </a:ext>
            </a:extLst>
          </p:cNvPr>
          <p:cNvSpPr/>
          <p:nvPr/>
        </p:nvSpPr>
        <p:spPr>
          <a:xfrm>
            <a:off x="0" y="0"/>
            <a:ext cx="6096000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 Overview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6187178" y="1464718"/>
            <a:ext cx="4858871" cy="4211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지금까지 데이터 분석이란 어떤 것이고 어떠한 과정을 거쳐서 우리에게 유용한 결과를 알려주게 되는지 알아보았습니다</a:t>
            </a:r>
            <a:r>
              <a:rPr lang="en-US" altLang="ko-KR" sz="1200" dirty="0">
                <a:latin typeface="+mn-ea"/>
              </a:rPr>
              <a:t>..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보다 효율적인 데이터 분석을 위해서 막대 그래프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꺾은선 그래프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산점도</a:t>
            </a:r>
            <a:r>
              <a:rPr lang="ko-KR" altLang="en-US" sz="1200" dirty="0">
                <a:latin typeface="+mn-ea"/>
              </a:rPr>
              <a:t> 그래프 등의 여러가지 데이터 시각화 방법도 알아보고 어떻게 이해하고 활용해야 하는지도 살펴보았습니다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이번 시간에는 앞서 배운 내용들을 복습하고 활용하여 실제로 데이터 분석에 사용되는 데이터를 차근차근 분석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시각화 해 보고 각 데이터마다 주어진 문제에 답해보는 시간을 가져봅시다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&lt;b&gt;·&lt;/b&gt; </a:t>
            </a:r>
            <a:r>
              <a:rPr lang="ko-KR" altLang="en-US" sz="1200" dirty="0">
                <a:latin typeface="+mn-ea"/>
              </a:rPr>
              <a:t>서울시 </a:t>
            </a: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대여 데이터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&lt;b&gt;·&lt;/b&gt; </a:t>
            </a:r>
            <a:r>
              <a:rPr lang="ko-KR" altLang="en-US" sz="1200" dirty="0">
                <a:latin typeface="+mn-ea"/>
              </a:rPr>
              <a:t>서울대공원 입장 데이터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&lt;b&gt;·&lt;/b&gt; </a:t>
            </a:r>
            <a:r>
              <a:rPr lang="ko-KR" altLang="en-US" sz="1200" dirty="0">
                <a:latin typeface="+mn-ea"/>
              </a:rPr>
              <a:t>등록된 애플리케이션 데이터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그럼 다음 페이지로 넘어가 수업을 시작해 볼까요</a:t>
            </a:r>
            <a:r>
              <a:rPr lang="en-US" altLang="ko-KR" sz="1200" dirty="0">
                <a:latin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20822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 </a:t>
            </a:r>
            <a:r>
              <a:rPr lang="ko-KR" altLang="en-US" dirty="0">
                <a:solidFill>
                  <a:schemeClr val="tx1"/>
                </a:solidFill>
              </a:rPr>
              <a:t>데이터 분석의 결과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875394" y="2252173"/>
            <a:ext cx="5026921" cy="2959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분석은 데이터에 통계적인 기법을 사용</a:t>
            </a:r>
            <a:r>
              <a:rPr lang="en-US" altLang="ko-KR" sz="1400" dirty="0"/>
              <a:t>,</a:t>
            </a:r>
            <a:r>
              <a:rPr lang="ko-KR" altLang="en-US" sz="1400" dirty="0"/>
              <a:t> 분석하여 의미 있는 결과를 이끌어내는 것이라는 점을 배웠습니다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이러한 결과는 크게 두가지로 나누어집니다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&lt;b&gt;·&lt;/b&gt; </a:t>
            </a:r>
            <a:r>
              <a:rPr lang="ko-KR" altLang="en-US" sz="1400" dirty="0">
                <a:latin typeface="+mn-ea"/>
              </a:rPr>
              <a:t>데이터의 의미 해석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&lt;b&gt;·&lt;/b&gt; </a:t>
            </a:r>
            <a:r>
              <a:rPr lang="ko-KR" altLang="en-US" sz="1400" dirty="0">
                <a:latin typeface="+mn-ea"/>
              </a:rPr>
              <a:t>예측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미래의 사건이나 결과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데이터의 의미를 해석한다는 것이 어떠한 뜻인지</a:t>
            </a:r>
            <a:r>
              <a:rPr lang="en-US" altLang="ko-KR" sz="1400" dirty="0"/>
              <a:t>,</a:t>
            </a:r>
            <a:r>
              <a:rPr lang="ko-KR" altLang="en-US" sz="1400" dirty="0"/>
              <a:t> 분석 결과를 바탕으로 어떠한 예측이 이루어지는지 함께 알아봅시다</a:t>
            </a:r>
            <a:r>
              <a:rPr lang="en-US" altLang="ko-KR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088956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통계적인 기법으로 숫자를 얻어내는 것 못지않게 숫자를 해석하는 능력도 중요합니다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 수업에서 다양한 데이터분석 경험을 통해 해석하는 능력을 키워보도록 해요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CE954D-B7E6-4B03-AA2A-0D62AC19BF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67"/>
          <a:stretch/>
        </p:blipFill>
        <p:spPr>
          <a:xfrm>
            <a:off x="8487977" y="1769180"/>
            <a:ext cx="1678116" cy="20766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1777A4-F942-402F-9B45-D7BF8A54EB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445" r="-219" b="-445"/>
          <a:stretch/>
        </p:blipFill>
        <p:spPr>
          <a:xfrm>
            <a:off x="8128709" y="4126328"/>
            <a:ext cx="2035692" cy="20766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4D51A8-EA4C-4E1C-9D9E-0FB125E2BB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4" t="-3558" r="36260" b="3558"/>
          <a:stretch/>
        </p:blipFill>
        <p:spPr>
          <a:xfrm>
            <a:off x="9415646" y="3030244"/>
            <a:ext cx="2253673" cy="2076679"/>
          </a:xfrm>
          <a:prstGeom prst="rect">
            <a:avLst/>
          </a:prstGeom>
        </p:spPr>
      </p:pic>
      <p:sp>
        <p:nvSpPr>
          <p:cNvPr id="18" name="굽은 화살표 39">
            <a:extLst>
              <a:ext uri="{FF2B5EF4-FFF2-40B4-BE49-F238E27FC236}">
                <a16:creationId xmlns:a16="http://schemas.microsoft.com/office/drawing/2014/main" id="{D7A2D5E5-BEEF-4339-A2BE-C5537A3B5801}"/>
              </a:ext>
            </a:extLst>
          </p:cNvPr>
          <p:cNvSpPr/>
          <p:nvPr/>
        </p:nvSpPr>
        <p:spPr>
          <a:xfrm rot="5400000">
            <a:off x="10285925" y="2682356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굽은 화살표 40">
            <a:extLst>
              <a:ext uri="{FF2B5EF4-FFF2-40B4-BE49-F238E27FC236}">
                <a16:creationId xmlns:a16="http://schemas.microsoft.com/office/drawing/2014/main" id="{EC814411-DECC-4069-AE8D-EBBEFDA1956F}"/>
              </a:ext>
            </a:extLst>
          </p:cNvPr>
          <p:cNvSpPr/>
          <p:nvPr/>
        </p:nvSpPr>
        <p:spPr>
          <a:xfrm rot="10800000">
            <a:off x="10272483" y="5247467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634E66-E963-4B70-9FFF-1469329BA2B4}"/>
              </a:ext>
            </a:extLst>
          </p:cNvPr>
          <p:cNvSpPr/>
          <p:nvPr/>
        </p:nvSpPr>
        <p:spPr>
          <a:xfrm>
            <a:off x="7811589" y="1532709"/>
            <a:ext cx="4305414" cy="4809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623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3221</TotalTime>
  <Words>5762</Words>
  <Application>Microsoft Office PowerPoint</Application>
  <PresentationFormat>와이드스크린</PresentationFormat>
  <Paragraphs>1462</Paragraphs>
  <Slides>68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2" baseType="lpstr">
      <vt:lpstr>Arial</vt:lpstr>
      <vt:lpstr>맑은 고딕</vt:lpstr>
      <vt:lpstr>웰컴체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Joonpyo Jun</dc:creator>
  <cp:lastModifiedBy>Joonpyo Jun</cp:lastModifiedBy>
  <cp:revision>161</cp:revision>
  <dcterms:created xsi:type="dcterms:W3CDTF">2022-12-13T00:33:30Z</dcterms:created>
  <dcterms:modified xsi:type="dcterms:W3CDTF">2022-12-23T04:55:31Z</dcterms:modified>
</cp:coreProperties>
</file>